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aleway"/>
      <p:regular r:id="rId29"/>
      <p:bold r:id="rId30"/>
      <p:italic r:id="rId31"/>
      <p:boldItalic r:id="rId32"/>
    </p:embeddedFont>
    <p:embeddedFont>
      <p:font typeface="Inter"/>
      <p:regular r:id="rId33"/>
      <p:bold r:id="rId34"/>
      <p:italic r:id="rId35"/>
      <p:boldItalic r:id="rId36"/>
    </p:embeddedFont>
    <p:embeddedFont>
      <p:font typeface="JetBrains Mono"/>
      <p:regular r:id="rId37"/>
      <p:bold r:id="rId38"/>
      <p:italic r:id="rId39"/>
      <p:boldItalic r:id="rId40"/>
    </p:embeddedFont>
    <p:embeddedFont>
      <p:font typeface="Open Sans"/>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JetBrainsMono-boldItalic.fntdata"/><Relationship Id="rId20" Type="http://schemas.openxmlformats.org/officeDocument/2006/relationships/slide" Target="slides/slide15.xml"/><Relationship Id="rId42" Type="http://schemas.openxmlformats.org/officeDocument/2006/relationships/font" Target="fonts/OpenSans-bold.fntdata"/><Relationship Id="rId41" Type="http://schemas.openxmlformats.org/officeDocument/2006/relationships/font" Target="fonts/OpenSans-regular.fntdata"/><Relationship Id="rId22" Type="http://schemas.openxmlformats.org/officeDocument/2006/relationships/slide" Target="slides/slide17.xml"/><Relationship Id="rId44" Type="http://schemas.openxmlformats.org/officeDocument/2006/relationships/font" Target="fonts/OpenSans-boldItalic.fntdata"/><Relationship Id="rId21" Type="http://schemas.openxmlformats.org/officeDocument/2006/relationships/slide" Target="slides/slide16.xml"/><Relationship Id="rId43" Type="http://schemas.openxmlformats.org/officeDocument/2006/relationships/font" Target="fonts/OpenSans-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italic.fntdata"/><Relationship Id="rId30" Type="http://schemas.openxmlformats.org/officeDocument/2006/relationships/font" Target="fonts/Raleway-bold.fntdata"/><Relationship Id="rId11" Type="http://schemas.openxmlformats.org/officeDocument/2006/relationships/slide" Target="slides/slide6.xml"/><Relationship Id="rId33" Type="http://schemas.openxmlformats.org/officeDocument/2006/relationships/font" Target="fonts/Inter-regular.fntdata"/><Relationship Id="rId10" Type="http://schemas.openxmlformats.org/officeDocument/2006/relationships/slide" Target="slides/slide5.xml"/><Relationship Id="rId32" Type="http://schemas.openxmlformats.org/officeDocument/2006/relationships/font" Target="fonts/Raleway-boldItalic.fntdata"/><Relationship Id="rId13" Type="http://schemas.openxmlformats.org/officeDocument/2006/relationships/slide" Target="slides/slide8.xml"/><Relationship Id="rId35" Type="http://schemas.openxmlformats.org/officeDocument/2006/relationships/font" Target="fonts/Inter-italic.fntdata"/><Relationship Id="rId12" Type="http://schemas.openxmlformats.org/officeDocument/2006/relationships/slide" Target="slides/slide7.xml"/><Relationship Id="rId34" Type="http://schemas.openxmlformats.org/officeDocument/2006/relationships/font" Target="fonts/Inter-bold.fntdata"/><Relationship Id="rId15" Type="http://schemas.openxmlformats.org/officeDocument/2006/relationships/slide" Target="slides/slide10.xml"/><Relationship Id="rId37" Type="http://schemas.openxmlformats.org/officeDocument/2006/relationships/font" Target="fonts/JetBrainsMono-regular.fntdata"/><Relationship Id="rId14" Type="http://schemas.openxmlformats.org/officeDocument/2006/relationships/slide" Target="slides/slide9.xml"/><Relationship Id="rId36" Type="http://schemas.openxmlformats.org/officeDocument/2006/relationships/font" Target="fonts/Inter-boldItalic.fntdata"/><Relationship Id="rId17" Type="http://schemas.openxmlformats.org/officeDocument/2006/relationships/slide" Target="slides/slide12.xml"/><Relationship Id="rId39" Type="http://schemas.openxmlformats.org/officeDocument/2006/relationships/font" Target="fonts/JetBrainsMono-italic.fntdata"/><Relationship Id="rId16" Type="http://schemas.openxmlformats.org/officeDocument/2006/relationships/slide" Target="slides/slide11.xml"/><Relationship Id="rId38" Type="http://schemas.openxmlformats.org/officeDocument/2006/relationships/font" Target="fonts/JetBrainsMon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ws.amazon.com/devops/continuous-integration/"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Software_testing#Testing_levels"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Test-driven_development"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unit.org/junit5/docs/current/user-guide/" TargetMode="External"/><Relationship Id="rId3" Type="http://schemas.openxmlformats.org/officeDocument/2006/relationships/hyperlink" Target="https://kotlinlang.org/docs/jvm-test-using-junit.html"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Rice%27s_theorem"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unit.org/junit5/docs/current/user-guide/#writing-tests-parameterized-tests" TargetMode="External"/><Relationship Id="rId3" Type="http://schemas.openxmlformats.org/officeDocument/2006/relationships/hyperlink" Target="https://junit.org/junit5/docs/current/user-guide/#writing-tests-parameterized-tests-sources"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unit.org/junit5/docs/current/user-guide/#writing-tests-test-instance-lifecycle" TargetMode="External"/><Relationship Id="rId3" Type="http://schemas.openxmlformats.org/officeDocument/2006/relationships/hyperlink" Target="https://junit.org/junit5/docs/current/user-guide/"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Static_program_analysis"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udacity.com/course/software-testing--cs258"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blog.qatestlab.com/2011/02/25/pareto-principle-in-software-testing/" TargetMode="External"/><Relationship Id="rId3" Type="http://schemas.openxmlformats.org/officeDocument/2006/relationships/hyperlink" Target="https://deepsource.io/blog/exponential-cost-of-fixing-bugs/" TargetMode="External"/><Relationship Id="rId4" Type="http://schemas.openxmlformats.org/officeDocument/2006/relationships/hyperlink" Target="https://www.practitest.com/blog/the-pesticide-paradox/" TargetMode="External"/><Relationship Id="rId5" Type="http://schemas.openxmlformats.org/officeDocument/2006/relationships/hyperlink" Target="https://www.ranorex.com/blog/how-much-testing-is-enough/"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Software_testing#Testing_types,_techniques_and_tactics"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 name="Shape 41"/>
        <p:cNvGrpSpPr/>
        <p:nvPr/>
      </p:nvGrpSpPr>
      <p:grpSpPr>
        <a:xfrm>
          <a:off x="0" y="0"/>
          <a:ext cx="0" cy="0"/>
          <a:chOff x="0" y="0"/>
          <a:chExt cx="0" cy="0"/>
        </a:xfrm>
      </p:grpSpPr>
      <p:sp>
        <p:nvSpPr>
          <p:cNvPr id="42" name="Google Shape;42;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 name="Google Shape;4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In this lecture we are going to talk about testing — one of the many approaches to finding and fighting bugs in your programs.</a:t>
            </a:r>
            <a:endParaRPr>
              <a:latin typeface="Open Sans"/>
              <a:ea typeface="Open Sans"/>
              <a:cs typeface="Open Sans"/>
              <a:sym typeface="Open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In many cases, the software can be run in different configurations. These configurations can be considered special kinds of “implicit” program inputs. Configuration testing focuses on running the software under different configurations. If your service can run with different database implementations or on different platforms, for example, then you may want to use configuration testing to ensure that you don’t encounter any errors in a specific configuration.</a:t>
            </a:r>
            <a:endParaRPr>
              <a:latin typeface="Open Sans"/>
              <a:ea typeface="Open Sans"/>
              <a:cs typeface="Open Sans"/>
              <a:sym typeface="Open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Yet another important kind of testing is regression testing, which focuses on “re-testing” new versions of the software against the cases previously established as problematic. You can do any type of testing at this stage. For example, you could do some functional testing together with stress testing after one change and decide to do only configuration testing after another.</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If you follow good software development practices, you usually perform automatic regression testing on every commit to your project’s code base. This is called continuous integration, and it is one of the cornerstones of dealing with software bugs</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https://aws.amazon.com/devops/continuous-integration/</a:t>
            </a:r>
            <a:endParaRPr>
              <a:latin typeface="Open Sans"/>
              <a:ea typeface="Open Sans"/>
              <a:cs typeface="Open Sans"/>
              <a:sym typeface="Open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 name="Google Shape;11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There are additional kinds of testing (e.g., security testing) we can do if needed. In practice, a good software testing pipeline includes different kinds of tests and different mixes test types.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This means you do not have pure configuration testing or pure stress testing; you usually have some kind of a mix. For example, you might stress test your software in different configurations, or you could run the functional tests for the requirements while loading the system at the same time, etc.</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Not only are there different </a:t>
            </a:r>
            <a:r>
              <a:rPr i="1" lang="en">
                <a:latin typeface="Open Sans"/>
                <a:ea typeface="Open Sans"/>
                <a:cs typeface="Open Sans"/>
                <a:sym typeface="Open Sans"/>
              </a:rPr>
              <a:t>kinds</a:t>
            </a:r>
            <a:r>
              <a:rPr lang="en">
                <a:latin typeface="Open Sans"/>
                <a:ea typeface="Open Sans"/>
                <a:cs typeface="Open Sans"/>
                <a:sym typeface="Open Sans"/>
              </a:rPr>
              <a:t> of software testing, but it can also be performed on different levels. The basic (and in some sense the most important) level is unit testing, which is when you check the individual components of your program: functions, classes, and modules. This level focuses on testing whether the primitive building blocks of the application work correctly in isolation.</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https://en.wikipedia.org/wiki/Software_testing#Testing_levels</a:t>
            </a:r>
            <a:endParaRPr>
              <a:latin typeface="Open Sans"/>
              <a:ea typeface="Open Sans"/>
              <a:cs typeface="Open Sans"/>
              <a:sym typeface="Open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Integration testing is when you start testing interactions between several different components. These tests check whether the different blocks of your program agree on how they should work with each other, for example, verifying that one web service you have agrees on the data formats used to communicate with another service in the system.</a:t>
            </a:r>
            <a:endParaRPr>
              <a:latin typeface="Open Sans"/>
              <a:ea typeface="Open Sans"/>
              <a:cs typeface="Open Sans"/>
              <a:sym typeface="Open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If you test the complete system by feeding it some inputs and seeing how it works (or doesn’t work, as the case may be), that’s system testing (or end-to-end testing). You often do different kinds of end-to-end testing in house, either manually or in an automated fashion, by using the system as its users would use it in real life.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Alpha- and beta-testing, which is when you provide an early-access version of your software to users before the release, also fall into this level of testing.</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At any level, you may additionally check whether the module, integration, or system that is being tested satisfies the end-user (client) requirements. This is also known as acceptance testing. Most often it is combined with system-level testing, but that is not a hard requirement.</a:t>
            </a:r>
            <a:endParaRPr>
              <a:latin typeface="Open Sans"/>
              <a:ea typeface="Open Sans"/>
              <a:cs typeface="Open Sans"/>
              <a:sym typeface="Open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Taking a look at what we’ve just discussed, the most basic type of testing, and the one you will use most of the time, is functional unit testing. It focuses on checking that every important function works correctly for every important input.</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Considering that, in many software development approaches, unit tests are run very often (see, for example, test-driven development), your unit tests should execute relatively fast. To simplify the process of identifying what went wrong </a:t>
            </a:r>
            <a:r>
              <a:rPr lang="en">
                <a:latin typeface="Open Sans"/>
                <a:ea typeface="Open Sans"/>
                <a:cs typeface="Open Sans"/>
                <a:sym typeface="Open Sans"/>
              </a:rPr>
              <a:t>(</a:t>
            </a:r>
            <a:r>
              <a:rPr lang="en">
                <a:latin typeface="Open Sans"/>
                <a:ea typeface="Open Sans"/>
                <a:cs typeface="Open Sans"/>
                <a:sym typeface="Open Sans"/>
              </a:rPr>
              <a:t>if an error happens), a single test should check a single functional case (for example, how a function performs on one specific input).</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https://en.wikipedia.org/wiki/Test-driven_development</a:t>
            </a:r>
            <a:endParaRPr>
              <a:latin typeface="Open Sans"/>
              <a:ea typeface="Open Sans"/>
              <a:cs typeface="Open Sans"/>
              <a:sym typeface="Open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Open Sans"/>
                <a:ea typeface="Open Sans"/>
                <a:cs typeface="Open Sans"/>
                <a:sym typeface="Open Sans"/>
              </a:rPr>
              <a:t>To do unit testing in Kotlin on the JVM, people usually use the JUnit testing framework. Currently, JUnit5 is the up-to-date version of this framework. To add JUnit to your Gradle project, you need to:</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AutoNum type="arabicPeriod"/>
            </a:pPr>
            <a:r>
              <a:rPr lang="en">
                <a:latin typeface="Open Sans"/>
                <a:ea typeface="Open Sans"/>
                <a:cs typeface="Open Sans"/>
                <a:sym typeface="Open Sans"/>
              </a:rPr>
              <a:t>Add it as a dependency for your test implementations (you do not need JUnit when you run your program </a:t>
            </a:r>
            <a:r>
              <a:rPr lang="en">
                <a:latin typeface="Open Sans"/>
                <a:ea typeface="Open Sans"/>
                <a:cs typeface="Open Sans"/>
                <a:sym typeface="Open Sans"/>
              </a:rPr>
              <a:t>standalone</a:t>
            </a:r>
            <a:r>
              <a:rPr lang="en">
                <a:latin typeface="Open Sans"/>
                <a:ea typeface="Open Sans"/>
                <a:cs typeface="Open Sans"/>
                <a:sym typeface="Open Sans"/>
              </a:rPr>
              <a:t>).</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AutoNum type="arabicPeriod"/>
            </a:pPr>
            <a:r>
              <a:rPr lang="en">
                <a:latin typeface="Open Sans"/>
                <a:ea typeface="Open Sans"/>
                <a:cs typeface="Open Sans"/>
                <a:sym typeface="Open Sans"/>
              </a:rPr>
              <a:t>Register JUnit platform as the test framework Gradle should use (use </a:t>
            </a:r>
            <a:r>
              <a:rPr lang="en">
                <a:latin typeface="JetBrains Mono"/>
                <a:ea typeface="JetBrains Mono"/>
                <a:cs typeface="JetBrains Mono"/>
                <a:sym typeface="JetBrains Mono"/>
              </a:rPr>
              <a:t>JUnitPlatform</a:t>
            </a:r>
            <a:r>
              <a:rPr lang="en">
                <a:latin typeface="Open Sans"/>
                <a:ea typeface="Open Sans"/>
                <a:cs typeface="Open Sans"/>
                <a:sym typeface="Open Sans"/>
              </a:rPr>
              <a:t> in the </a:t>
            </a:r>
            <a:r>
              <a:rPr lang="en">
                <a:latin typeface="JetBrains Mono"/>
                <a:ea typeface="JetBrains Mono"/>
                <a:cs typeface="JetBrains Mono"/>
                <a:sym typeface="JetBrains Mono"/>
              </a:rPr>
              <a:t>tasks.test</a:t>
            </a:r>
            <a:r>
              <a:rPr lang="en">
                <a:latin typeface="Open Sans"/>
                <a:ea typeface="Open Sans"/>
                <a:cs typeface="Open Sans"/>
                <a:sym typeface="Open Sans"/>
              </a:rPr>
              <a:t> configuration block).</a:t>
            </a:r>
            <a:endParaRPr>
              <a:latin typeface="Open Sans"/>
              <a:ea typeface="Open Sans"/>
              <a:cs typeface="Open Sans"/>
              <a:sym typeface="Open Sans"/>
            </a:endParaRPr>
          </a:p>
          <a:p>
            <a:pPr indent="0" lvl="0" marL="0" rtl="0" algn="l">
              <a:lnSpc>
                <a:spcPct val="100000"/>
              </a:lnSpc>
              <a:spcBef>
                <a:spcPts val="0"/>
              </a:spcBef>
              <a:spcAft>
                <a:spcPts val="0"/>
              </a:spcAft>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https://junit.org/junit5/docs/current/user-guide/</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3"/>
              </a:rPr>
              <a:t>https://kotlinlang.org/docs/jvm-test-using-junit.html</a:t>
            </a:r>
            <a:endParaRPr>
              <a:latin typeface="Open Sans"/>
              <a:ea typeface="Open Sans"/>
              <a:cs typeface="Open Sans"/>
              <a:sym typeface="Open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A simple test looks something like this.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Char char="●"/>
            </a:pPr>
            <a:r>
              <a:rPr lang="en">
                <a:latin typeface="Open Sans"/>
                <a:ea typeface="Open Sans"/>
                <a:cs typeface="Open Sans"/>
                <a:sym typeface="Open Sans"/>
              </a:rPr>
              <a:t>The test is a function marked with the </a:t>
            </a:r>
            <a:r>
              <a:rPr lang="en">
                <a:latin typeface="JetBrains Mono"/>
                <a:ea typeface="JetBrains Mono"/>
                <a:cs typeface="JetBrains Mono"/>
                <a:sym typeface="JetBrains Mono"/>
              </a:rPr>
              <a:t>@Test</a:t>
            </a:r>
            <a:r>
              <a:rPr lang="en">
                <a:latin typeface="Open Sans"/>
                <a:ea typeface="Open Sans"/>
                <a:cs typeface="Open Sans"/>
                <a:sym typeface="Open Sans"/>
              </a:rPr>
              <a:t> annotation. When you run your tests, all such functions are run in some order.</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Char char="●"/>
            </a:pPr>
            <a:r>
              <a:rPr lang="en">
                <a:latin typeface="Open Sans"/>
                <a:ea typeface="Open Sans"/>
                <a:cs typeface="Open Sans"/>
                <a:sym typeface="Open Sans"/>
              </a:rPr>
              <a:t>In the body of the test function you can write any code needed to execute the parts of the program you want to test.</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Char char="●"/>
            </a:pPr>
            <a:r>
              <a:rPr lang="en">
                <a:latin typeface="Open Sans"/>
                <a:ea typeface="Open Sans"/>
                <a:cs typeface="Open Sans"/>
                <a:sym typeface="Open Sans"/>
              </a:rPr>
              <a:t>When you need to check the results (e.g., to compare the function-under-test outputs with some reference values), you use one of the available </a:t>
            </a:r>
            <a:r>
              <a:rPr lang="en">
                <a:latin typeface="JetBrains Mono"/>
                <a:ea typeface="JetBrains Mono"/>
                <a:cs typeface="JetBrains Mono"/>
                <a:sym typeface="JetBrains Mono"/>
              </a:rPr>
              <a:t>assert*</a:t>
            </a:r>
            <a:r>
              <a:rPr lang="en">
                <a:latin typeface="Open Sans"/>
                <a:ea typeface="Open Sans"/>
                <a:cs typeface="Open Sans"/>
                <a:sym typeface="Open Sans"/>
              </a:rPr>
              <a:t> helper functions.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Char char="●"/>
            </a:pPr>
            <a:r>
              <a:rPr lang="en">
                <a:latin typeface="Open Sans"/>
                <a:ea typeface="Open Sans"/>
                <a:cs typeface="Open Sans"/>
                <a:sym typeface="Open Sans"/>
              </a:rPr>
              <a:t>For a better looking output, you can use the </a:t>
            </a:r>
            <a:r>
              <a:rPr lang="en">
                <a:solidFill>
                  <a:schemeClr val="dk1"/>
                </a:solidFill>
                <a:latin typeface="JetBrains Mono"/>
                <a:ea typeface="JetBrains Mono"/>
                <a:cs typeface="JetBrains Mono"/>
                <a:sym typeface="JetBrains Mono"/>
              </a:rPr>
              <a:t>@DisplayName</a:t>
            </a:r>
            <a:r>
              <a:rPr lang="en">
                <a:solidFill>
                  <a:schemeClr val="dk1"/>
                </a:solidFill>
                <a:latin typeface="Open Sans"/>
                <a:ea typeface="Open Sans"/>
                <a:cs typeface="Open Sans"/>
                <a:sym typeface="Open Sans"/>
              </a:rPr>
              <a:t> annotation to </a:t>
            </a:r>
            <a:r>
              <a:rPr lang="en">
                <a:latin typeface="Open Sans"/>
                <a:ea typeface="Open Sans"/>
                <a:cs typeface="Open Sans"/>
                <a:sym typeface="Open Sans"/>
              </a:rPr>
              <a:t>specify the name that will be displayed by JUnit when the test function is run.</a:t>
            </a:r>
            <a:endParaRPr>
              <a:latin typeface="Open Sans"/>
              <a:ea typeface="Open Sans"/>
              <a:cs typeface="Open Sans"/>
              <a:sym typeface="Open Sans"/>
            </a:endParaRPr>
          </a:p>
          <a:p>
            <a:pPr indent="0" lvl="0" marL="457200" rtl="0" algn="l">
              <a:lnSpc>
                <a:spcPct val="100000"/>
              </a:lnSpc>
              <a:spcBef>
                <a:spcPts val="0"/>
              </a:spcBef>
              <a:spcAft>
                <a:spcPts val="0"/>
              </a:spcAft>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In our example, we check whether the output of the </a:t>
            </a:r>
            <a:r>
              <a:rPr lang="en">
                <a:latin typeface="JetBrains Mono"/>
                <a:ea typeface="JetBrains Mono"/>
                <a:cs typeface="JetBrains Mono"/>
                <a:sym typeface="JetBrains Mono"/>
              </a:rPr>
              <a:t>myCalculator</a:t>
            </a:r>
            <a:r>
              <a:rPr lang="en">
                <a:latin typeface="Open Sans"/>
                <a:ea typeface="Open Sans"/>
                <a:cs typeface="Open Sans"/>
                <a:sym typeface="Open Sans"/>
              </a:rPr>
              <a:t> function is equal to 3 given the [1, 2, “+”] inputs, with the help of the </a:t>
            </a:r>
            <a:r>
              <a:rPr lang="en">
                <a:latin typeface="JetBrains Mono"/>
                <a:ea typeface="JetBrains Mono"/>
                <a:cs typeface="JetBrains Mono"/>
                <a:sym typeface="JetBrains Mono"/>
              </a:rPr>
              <a:t>assertEquals</a:t>
            </a:r>
            <a:r>
              <a:rPr lang="en">
                <a:latin typeface="Open Sans"/>
                <a:ea typeface="Open Sans"/>
                <a:cs typeface="Open Sans"/>
                <a:sym typeface="Open Sans"/>
              </a:rPr>
              <a:t> function.</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Any program that has some kind of non-trivial behavior contains bugs. These may be in the implementation itself, in the algorithm the program approximates, in the compiler used to build the program, or in the operating system the program is run on. Unfortunately, any program that is </a:t>
            </a:r>
            <a:r>
              <a:rPr i="1" lang="en">
                <a:latin typeface="Open Sans"/>
                <a:ea typeface="Open Sans"/>
                <a:cs typeface="Open Sans"/>
                <a:sym typeface="Open Sans"/>
              </a:rPr>
              <a:t>guaranteed</a:t>
            </a:r>
            <a:r>
              <a:rPr lang="en">
                <a:latin typeface="Open Sans"/>
                <a:ea typeface="Open Sans"/>
                <a:cs typeface="Open Sans"/>
                <a:sym typeface="Open Sans"/>
              </a:rPr>
              <a:t> to be bug-free probably also isn’t of much use to anybody.</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https://en.wikipedia.org/wiki/Rice%27s_theorem</a:t>
            </a:r>
            <a:endParaRPr>
              <a:latin typeface="Open Sans"/>
              <a:ea typeface="Open Sans"/>
              <a:cs typeface="Open Sans"/>
              <a:sym typeface="Open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If you want to test the same function on different sets of inputs, you have the option of writing several separate test functions</a:t>
            </a:r>
            <a:r>
              <a:rPr lang="en">
                <a:latin typeface="Open Sans"/>
                <a:ea typeface="Open Sans"/>
                <a:cs typeface="Open Sans"/>
                <a:sym typeface="Open Sans"/>
              </a:rPr>
              <a:t>, which</a:t>
            </a:r>
            <a:r>
              <a:rPr lang="en">
                <a:latin typeface="Open Sans"/>
                <a:ea typeface="Open Sans"/>
                <a:cs typeface="Open Sans"/>
                <a:sym typeface="Open Sans"/>
              </a:rPr>
              <a:t> supply interesting inputs to the function that is being tested. But that creates a lot of copy-and-pasted code, known to cause problems when you need to change the code in the future.</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Alternatively, you can create a single parameterized test, which takes some inputs and checks the target function using them, together with a list of parameters to use as these inputs. To do that, create a </a:t>
            </a:r>
            <a:r>
              <a:rPr lang="en">
                <a:latin typeface="JetBrains Mono"/>
                <a:ea typeface="JetBrains Mono"/>
                <a:cs typeface="JetBrains Mono"/>
                <a:sym typeface="JetBrains Mono"/>
              </a:rPr>
              <a:t>@ParameterizedTest </a:t>
            </a:r>
            <a:r>
              <a:rPr lang="en">
                <a:latin typeface="Open Sans"/>
                <a:ea typeface="Open Sans"/>
                <a:cs typeface="Open Sans"/>
                <a:sym typeface="Open Sans"/>
              </a:rPr>
              <a:t>test and specify the source for the parameters to use as inputs when running it. Taking </a:t>
            </a:r>
            <a:r>
              <a:rPr lang="en">
                <a:latin typeface="Open Sans"/>
                <a:ea typeface="Open Sans"/>
                <a:cs typeface="Open Sans"/>
                <a:sym typeface="Open Sans"/>
              </a:rPr>
              <a:t>the method source as our example, the</a:t>
            </a:r>
            <a:r>
              <a:rPr lang="en">
                <a:latin typeface="Open Sans"/>
                <a:ea typeface="Open Sans"/>
                <a:cs typeface="Open Sans"/>
                <a:sym typeface="Open Sans"/>
              </a:rPr>
              <a:t> function used in </a:t>
            </a:r>
            <a:r>
              <a:rPr lang="en">
                <a:latin typeface="JetBrains Mono"/>
                <a:ea typeface="JetBrains Mono"/>
                <a:cs typeface="JetBrains Mono"/>
                <a:sym typeface="JetBrains Mono"/>
              </a:rPr>
              <a:t>@MethodSource</a:t>
            </a:r>
            <a:r>
              <a:rPr lang="en">
                <a:latin typeface="Open Sans"/>
                <a:ea typeface="Open Sans"/>
                <a:cs typeface="Open Sans"/>
                <a:sym typeface="Open Sans"/>
              </a:rPr>
              <a:t> must be a static function (hence, it is placed in a companion object and marked as </a:t>
            </a:r>
            <a:r>
              <a:rPr lang="en">
                <a:latin typeface="JetBrains Mono"/>
                <a:ea typeface="JetBrains Mono"/>
                <a:cs typeface="JetBrains Mono"/>
                <a:sym typeface="JetBrains Mono"/>
              </a:rPr>
              <a:t>@JvmStatic</a:t>
            </a:r>
            <a:r>
              <a:rPr lang="en">
                <a:latin typeface="Open Sans"/>
                <a:ea typeface="Open Sans"/>
                <a:cs typeface="Open Sans"/>
                <a:sym typeface="Open Sans"/>
              </a:rPr>
              <a:t>) that returns a collection of </a:t>
            </a:r>
            <a:r>
              <a:rPr lang="en">
                <a:latin typeface="JetBrains Mono"/>
                <a:ea typeface="JetBrains Mono"/>
                <a:cs typeface="JetBrains Mono"/>
                <a:sym typeface="JetBrains Mono"/>
              </a:rPr>
              <a:t>Arguments</a:t>
            </a:r>
            <a:r>
              <a:rPr lang="en">
                <a:latin typeface="Open Sans"/>
                <a:ea typeface="Open Sans"/>
                <a:cs typeface="Open Sans"/>
                <a:sym typeface="Open Sans"/>
              </a:rPr>
              <a:t>, a simple container for the parameterized test inputs.</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solidFill>
                  <a:schemeClr val="dk1"/>
                </a:solidFill>
                <a:latin typeface="Open Sans"/>
                <a:ea typeface="Open Sans"/>
                <a:cs typeface="Open Sans"/>
                <a:sym typeface="Open Sans"/>
              </a:rPr>
              <a:t>References:</a:t>
            </a:r>
            <a:endParaRPr>
              <a:solidFill>
                <a:schemeClr val="dk1"/>
              </a:solidFill>
              <a:latin typeface="Open Sans"/>
              <a:ea typeface="Open Sans"/>
              <a:cs typeface="Open Sans"/>
              <a:sym typeface="Open Sans"/>
            </a:endParaRPr>
          </a:p>
          <a:p>
            <a:pPr indent="-298450" lvl="0" marL="457200" rtl="0" algn="l">
              <a:lnSpc>
                <a:spcPct val="100000"/>
              </a:lnSpc>
              <a:spcBef>
                <a:spcPts val="0"/>
              </a:spcBef>
              <a:spcAft>
                <a:spcPts val="0"/>
              </a:spcAft>
              <a:buClr>
                <a:schemeClr val="dk1"/>
              </a:buClr>
              <a:buSzPts val="1100"/>
              <a:buFont typeface="Open Sans"/>
              <a:buAutoNum type="arabicPeriod"/>
            </a:pPr>
            <a:r>
              <a:rPr lang="en" u="sng">
                <a:solidFill>
                  <a:schemeClr val="hlink"/>
                </a:solidFill>
                <a:latin typeface="Open Sans"/>
                <a:ea typeface="Open Sans"/>
                <a:cs typeface="Open Sans"/>
                <a:sym typeface="Open Sans"/>
                <a:hlinkClick r:id="rId2"/>
              </a:rPr>
              <a:t>https://junit.org/junit5/docs/current/user-guide/#writing-tests-parameterized-tests</a:t>
            </a:r>
            <a:endParaRPr>
              <a:solidFill>
                <a:schemeClr val="dk1"/>
              </a:solidFill>
              <a:latin typeface="Open Sans"/>
              <a:ea typeface="Open Sans"/>
              <a:cs typeface="Open Sans"/>
              <a:sym typeface="Open Sans"/>
            </a:endParaRPr>
          </a:p>
          <a:p>
            <a:pPr indent="-298450" lvl="0" marL="457200" rtl="0" algn="l">
              <a:lnSpc>
                <a:spcPct val="100000"/>
              </a:lnSpc>
              <a:spcBef>
                <a:spcPts val="0"/>
              </a:spcBef>
              <a:spcAft>
                <a:spcPts val="0"/>
              </a:spcAft>
              <a:buClr>
                <a:schemeClr val="dk1"/>
              </a:buClr>
              <a:buSzPts val="1100"/>
              <a:buFont typeface="Open Sans"/>
              <a:buAutoNum type="arabicPeriod"/>
            </a:pPr>
            <a:r>
              <a:rPr lang="en" u="sng">
                <a:solidFill>
                  <a:schemeClr val="hlink"/>
                </a:solidFill>
                <a:latin typeface="Open Sans"/>
                <a:ea typeface="Open Sans"/>
                <a:cs typeface="Open Sans"/>
                <a:sym typeface="Open Sans"/>
                <a:hlinkClick r:id="rId3"/>
              </a:rPr>
              <a:t>https://junit.org/junit5/docs/current/user-guide/#writing-tests-parameterized-tests-sources</a:t>
            </a:r>
            <a:endParaRPr>
              <a:latin typeface="Open Sans"/>
              <a:ea typeface="Open Sans"/>
              <a:cs typeface="Open Sans"/>
              <a:sym typeface="Open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There are a lot of options available for test customization in JUnit. If you need to do something during the test lifecycle (e.g., before or after the execution of a single test or test suite), </a:t>
            </a:r>
            <a:r>
              <a:rPr lang="en">
                <a:latin typeface="Open Sans"/>
                <a:ea typeface="Open Sans"/>
                <a:cs typeface="Open Sans"/>
                <a:sym typeface="Open Sans"/>
              </a:rPr>
              <a:t>for example</a:t>
            </a:r>
            <a:r>
              <a:rPr lang="en">
                <a:latin typeface="Open Sans"/>
                <a:ea typeface="Open Sans"/>
                <a:cs typeface="Open Sans"/>
                <a:sym typeface="Open Sans"/>
              </a:rPr>
              <a:t>, open a file before the test and close it afterwards, you can hook into the lifecycle using one of the annotations provided in JUnit. For further details on the features available in JUnit, we encourage you to check out its documentation.</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https://junit.org/junit5/docs/current/user-guide/#writing-tests-test-instance-lifecycle</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3"/>
              </a:rPr>
              <a:t>https://junit.org/junit5/docs/current/user-guide/</a:t>
            </a:r>
            <a:endParaRPr>
              <a:latin typeface="Open Sans"/>
              <a:ea typeface="Open Sans"/>
              <a:cs typeface="Open Sans"/>
              <a:sym typeface="Open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Besides software testing, which helps us check whether our code runs correctly, we can also use different “flavors” of static analysis, which look at the code itself </a:t>
            </a:r>
            <a:r>
              <a:rPr lang="en">
                <a:latin typeface="Open Sans"/>
                <a:ea typeface="Open Sans"/>
                <a:cs typeface="Open Sans"/>
                <a:sym typeface="Open Sans"/>
              </a:rPr>
              <a:t>without </a:t>
            </a:r>
            <a:r>
              <a:rPr lang="en">
                <a:latin typeface="Open Sans"/>
                <a:ea typeface="Open Sans"/>
                <a:cs typeface="Open Sans"/>
                <a:sym typeface="Open Sans"/>
              </a:rPr>
              <a:t>running it. For example, we can measure the code quality: whether the code contains known problematic patterns, whether it is formatted properly, etc. There are a number of different tools available to help you with that.</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https://en.wikipedia.org/wiki/Static_program_analysis</a:t>
            </a:r>
            <a:endParaRPr>
              <a:latin typeface="Open Sans"/>
              <a:ea typeface="Open Sans"/>
              <a:cs typeface="Open Sans"/>
              <a:sym typeface="Open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75a171fc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75a171fc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Unfortunately, not all bugs are created equal. Some bugs only create minor problems for users. For instance, an error on a website may mean you’ll have to try to pay for your order several times, and that is fixable. Other errors may cause enormous monetary losses; for example, this is what happened with Ariane 5.</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“On June 4, 1996, the engines of the very first Ariane 5 rocket caught fire, and it began to move away from the coast of French Guiana. After 37 seconds, the rocket flipped 90 degrees in the wrong direction, and less than two seconds later, aerodynamic forces tore the boosters off the main stage at an altitude of 4 km. This triggered a self-destruct mechanism, and the spacecraft turned into a giant fireball of liquid hydrogen. The catastrophic launch cost approximately $370 million. The launch of Ariane 5 is widely recognized as one of the most expensive software failures in history.”</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The reason for the crash? A single incorrect conversion of a 64-bit floating point number to a 16-bit integer in the rocket’s software.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Even worse, in some cases bugs can cause the loss of human life.</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Several people were irradiated with lethal doses of radiation when being treated on a Therac-25 radiation therapy machine. Even after the bugs had supposedly been fixed, problems persisted and several more people tragically died. The problem arose because the </a:t>
            </a:r>
            <a:r>
              <a:rPr lang="en">
                <a:solidFill>
                  <a:schemeClr val="dk1"/>
                </a:solidFill>
                <a:latin typeface="Open Sans"/>
                <a:ea typeface="Open Sans"/>
                <a:cs typeface="Open Sans"/>
                <a:sym typeface="Open Sans"/>
              </a:rPr>
              <a:t>configurations </a:t>
            </a:r>
            <a:r>
              <a:rPr lang="en">
                <a:solidFill>
                  <a:schemeClr val="dk1"/>
                </a:solidFill>
                <a:latin typeface="Open Sans"/>
                <a:ea typeface="Open Sans"/>
                <a:cs typeface="Open Sans"/>
                <a:sym typeface="Open Sans"/>
              </a:rPr>
              <a:t>for two interconnected systems (irradiation mode and dosage) </a:t>
            </a:r>
            <a:r>
              <a:rPr lang="en">
                <a:solidFill>
                  <a:schemeClr val="dk1"/>
                </a:solidFill>
                <a:latin typeface="Open Sans"/>
                <a:ea typeface="Open Sans"/>
                <a:cs typeface="Open Sans"/>
                <a:sym typeface="Open Sans"/>
              </a:rPr>
              <a:t>were polled</a:t>
            </a:r>
            <a:r>
              <a:rPr lang="en">
                <a:solidFill>
                  <a:schemeClr val="dk1"/>
                </a:solidFill>
                <a:latin typeface="Open Sans"/>
                <a:ea typeface="Open Sans"/>
                <a:cs typeface="Open Sans"/>
                <a:sym typeface="Open Sans"/>
              </a:rPr>
              <a:t> at different frequencies, and if you made the changes too fast, they were not registered.</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latin typeface="Open Sans"/>
                <a:ea typeface="Open Sans"/>
                <a:cs typeface="Open Sans"/>
                <a:sym typeface="Open Sans"/>
              </a:rPr>
              <a:t>It is fairly obvious that we need to check our software for bugs.</a:t>
            </a:r>
            <a:endParaRPr>
              <a:solidFill>
                <a:schemeClr val="dk1"/>
              </a:solidFill>
              <a:latin typeface="Open Sans"/>
              <a:ea typeface="Open Sans"/>
              <a:cs typeface="Open Sans"/>
              <a:sym typeface="Open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In the 60s, when our programs were smaller, we started out by trying to achieve fully exhaustive testing (i.e., trying to cover all possible paths in the code and all possible input combinations), but pretty soon we found out this was impossible. In the early 70s, we had a short period when testing was understood as a “demonstration of correctness”, but we quickly came to the realization that this was not feasible. To demonstrate correctness, we need exhaustiveness – and that is impossible to achieve.</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In the second half of the 70s, the goal of testing was changed to “demonstration of incorrectness”, i.e., finding bugs. For a short period of time, we had this</a:t>
            </a:r>
            <a:r>
              <a:rPr lang="en">
                <a:latin typeface="Open Sans"/>
                <a:ea typeface="Open Sans"/>
                <a:cs typeface="Open Sans"/>
                <a:sym typeface="Open Sans"/>
              </a:rPr>
              <a:t> “conflict of approaches”</a:t>
            </a:r>
            <a:r>
              <a:rPr lang="en">
                <a:latin typeface="Open Sans"/>
                <a:ea typeface="Open Sans"/>
                <a:cs typeface="Open Sans"/>
                <a:sym typeface="Open Sans"/>
              </a:rPr>
              <a:t> </a:t>
            </a:r>
            <a:r>
              <a:rPr lang="en">
                <a:latin typeface="Open Sans"/>
                <a:ea typeface="Open Sans"/>
                <a:cs typeface="Open Sans"/>
                <a:sym typeface="Open Sans"/>
              </a:rPr>
              <a:t>between wanting to prove correctness vs incorrectness</a:t>
            </a:r>
            <a:r>
              <a:rPr lang="en">
                <a:latin typeface="Open Sans"/>
                <a:ea typeface="Open Sans"/>
                <a:cs typeface="Open Sans"/>
                <a:sym typeface="Open Sans"/>
              </a:rPr>
              <a:t>. But, as “demonstration of incorrectness” is, at least, feasible (if your program fails with a bug, it has a bug), this goal became the </a:t>
            </a:r>
            <a:r>
              <a:rPr lang="en">
                <a:latin typeface="Open Sans"/>
                <a:ea typeface="Open Sans"/>
                <a:cs typeface="Open Sans"/>
                <a:sym typeface="Open Sans"/>
              </a:rPr>
              <a:t>priority </a:t>
            </a:r>
            <a:r>
              <a:rPr lang="en">
                <a:latin typeface="Open Sans"/>
                <a:ea typeface="Open Sans"/>
                <a:cs typeface="Open Sans"/>
                <a:sym typeface="Open Sans"/>
              </a:rPr>
              <a:t>in</a:t>
            </a:r>
            <a:r>
              <a:rPr lang="en">
                <a:latin typeface="Open Sans"/>
                <a:ea typeface="Open Sans"/>
                <a:cs typeface="Open Sans"/>
                <a:sym typeface="Open Sans"/>
              </a:rPr>
              <a:t> </a:t>
            </a:r>
            <a:r>
              <a:rPr lang="en">
                <a:latin typeface="Open Sans"/>
                <a:ea typeface="Open Sans"/>
                <a:cs typeface="Open Sans"/>
                <a:sym typeface="Open Sans"/>
              </a:rPr>
              <a:t>software testing.</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In the 80s we started understanding that, to have good software testing, we should put additional effort into how we develop programs; in other words, we began shifting from pure defect detection to defect prevention. On this model, testing principles should be applied not only to the compiled version of the program, but to all stages of its development, including the design, implementation, architecture, and the tests themselves. That is also when we started developing tools for automated testing.</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https://www.udacity.com/course/software-testing--cs258</a:t>
            </a:r>
            <a:endParaRPr>
              <a:latin typeface="Open Sans"/>
              <a:ea typeface="Open Sans"/>
              <a:cs typeface="Open Sans"/>
              <a:sym typeface="Open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Although it may come as a surprise to many, our goals when testing software are not limited to the “demonstration of incorrectness”, i.e. “finding bugs”. In other words, software testing is not simply</a:t>
            </a:r>
            <a:r>
              <a:rPr lang="en">
                <a:latin typeface="Open Sans"/>
                <a:ea typeface="Open Sans"/>
                <a:cs typeface="Open Sans"/>
                <a:sym typeface="Open Sans"/>
              </a:rPr>
              <a:t> about</a:t>
            </a:r>
            <a:r>
              <a:rPr lang="en">
                <a:latin typeface="Open Sans"/>
                <a:ea typeface="Open Sans"/>
                <a:cs typeface="Open Sans"/>
                <a:sym typeface="Open Sans"/>
              </a:rPr>
              <a:t> ensuring that the software meets functional requirements.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We can also use testing to check non-functional requirements, such as security, performance, or scalability. Or we can measure the intermediate (current) state of the project before it is released – for example, by checking the coverage of functional or non-functional requirements for the product. Additionally, if we integrate testing into our development process, it can actively help us with defect prevention. By catching errors early, we can significantly decrease development costs.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 name="Google Shape;7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We established that exhaustive testing is not possible, </a:t>
            </a:r>
            <a:r>
              <a:rPr lang="en">
                <a:latin typeface="Open Sans"/>
                <a:ea typeface="Open Sans"/>
                <a:cs typeface="Open Sans"/>
                <a:sym typeface="Open Sans"/>
              </a:rPr>
              <a:t>concluding </a:t>
            </a:r>
            <a:r>
              <a:rPr lang="en">
                <a:latin typeface="Open Sans"/>
                <a:ea typeface="Open Sans"/>
                <a:cs typeface="Open Sans"/>
                <a:sym typeface="Open Sans"/>
              </a:rPr>
              <a:t>that we should instead try to show the presence of bugs in the software. Empirical evidence shows that the Pareto principle applies to the distribution of bugs in your software. According to this principle, 20% of your program components are responsible for 80% of the bugs.</a:t>
            </a:r>
            <a:r>
              <a:rPr lang="en">
                <a:latin typeface="Open Sans"/>
                <a:ea typeface="Open Sans"/>
                <a:cs typeface="Open Sans"/>
                <a:sym typeface="Open Sans"/>
              </a:rPr>
              <a:t> </a:t>
            </a:r>
            <a:r>
              <a:rPr lang="en">
                <a:latin typeface="Open Sans"/>
                <a:ea typeface="Open Sans"/>
                <a:cs typeface="Open Sans"/>
                <a:sym typeface="Open Sans"/>
              </a:rPr>
              <a:t>T</a:t>
            </a:r>
            <a:r>
              <a:rPr lang="en">
                <a:latin typeface="Open Sans"/>
                <a:ea typeface="Open Sans"/>
                <a:cs typeface="Open Sans"/>
                <a:sym typeface="Open Sans"/>
              </a:rPr>
              <a:t>his means that you should be zeroing in on these “buggy” components by running risk analyses and getting feedback, among other techniques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rPr lang="en">
                <a:latin typeface="Open Sans"/>
                <a:ea typeface="Open Sans"/>
                <a:cs typeface="Open Sans"/>
                <a:sym typeface="Open Sans"/>
              </a:rPr>
              <a:t>When a bug is found late in the development process (</a:t>
            </a:r>
            <a:r>
              <a:rPr lang="en">
                <a:latin typeface="Open Sans"/>
                <a:ea typeface="Open Sans"/>
                <a:cs typeface="Open Sans"/>
                <a:sym typeface="Open Sans"/>
              </a:rPr>
              <a:t>e.g.,</a:t>
            </a:r>
            <a:r>
              <a:rPr lang="en">
                <a:latin typeface="Open Sans"/>
                <a:ea typeface="Open Sans"/>
                <a:cs typeface="Open Sans"/>
                <a:sym typeface="Open Sans"/>
              </a:rPr>
              <a:t> after release), the cost of fixing it is a lot higher than if we’d found the same bug earlier (e.g., during the design stage). Because of this, “The earlier you find a bug, the better” is another testing principle.</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If you use the same techniques to find bugs over and over, you most probably will encounter a “pesticide paradox”, introduced by Boris Beizer in his book </a:t>
            </a:r>
            <a:r>
              <a:rPr i="1" lang="en">
                <a:latin typeface="Open Sans"/>
                <a:ea typeface="Open Sans"/>
                <a:cs typeface="Open Sans"/>
                <a:sym typeface="Open Sans"/>
              </a:rPr>
              <a:t>Software Testing Techniques</a:t>
            </a:r>
            <a:r>
              <a:rPr lang="en">
                <a:latin typeface="Open Sans"/>
                <a:ea typeface="Open Sans"/>
                <a:cs typeface="Open Sans"/>
                <a:sym typeface="Open Sans"/>
              </a:rPr>
              <a:t>. It is formulated as follows: “Every method you use to prevent or find bugs leaves a residue of more subtle bugs against which those methods are ineffectual.” To fight this effect, you need to regularly review the tests and techniques you use, gather testing feedback, and, if you see a decrease in testing effectiveness, introduce new testing methods (or tweak your existing methods).</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However, </a:t>
            </a:r>
            <a:r>
              <a:rPr lang="en">
                <a:latin typeface="Open Sans"/>
                <a:ea typeface="Open Sans"/>
                <a:cs typeface="Open Sans"/>
                <a:sym typeface="Open Sans"/>
              </a:rPr>
              <a:t>“perfection” </a:t>
            </a:r>
            <a:r>
              <a:rPr lang="en">
                <a:latin typeface="Open Sans"/>
                <a:ea typeface="Open Sans"/>
                <a:cs typeface="Open Sans"/>
                <a:sym typeface="Open Sans"/>
              </a:rPr>
              <a:t>should not be your final goal in testing. Rather, the goal should be to test and refine your software up to a level where it is just good enough to be used by people. Perfect, bug-free software is an impossible goal, and trying to achieve it is a waste of time and resources.</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https://blog.qatestlab.com/2011/02/25/pareto-principle-in-software-testing/</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3"/>
              </a:rPr>
              <a:t>https://deepsource.io/blog/exponential-cost-of-fixing-bugs/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4"/>
              </a:rPr>
              <a:t>https://www.practitest.com/blog/the-pesticide-paradox/</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5"/>
              </a:rPr>
              <a:t>https://www.ranorex.com/blog/how-much-testing-is-enough/</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We’ve learned that testing has various purposes – but there are also various types of testing. The basic kind is functional testing. As the name would imply, functional testing checks whether your program satisfies the functional part of the program specifications. Just like any other test, a functional test involves feeding different inputs to the program and making sure that the outputs are correct. You’re mostly checking the typical inputs that arise during day-to-day use of the program.</a:t>
            </a:r>
            <a:endParaRPr>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For example, you can test whether your web service correctly handles any available operations (sign-up, login, etc.).</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t/>
            </a:r>
            <a:endParaRPr>
              <a:latin typeface="Open Sans"/>
              <a:ea typeface="Open Sans"/>
              <a:cs typeface="Open Sans"/>
              <a:sym typeface="Open Sans"/>
            </a:endParaRPr>
          </a:p>
          <a:p>
            <a:pPr indent="0" lvl="0" marL="0" rtl="0" algn="l">
              <a:lnSpc>
                <a:spcPct val="100000"/>
              </a:lnSpc>
              <a:spcBef>
                <a:spcPts val="0"/>
              </a:spcBef>
              <a:spcAft>
                <a:spcPts val="0"/>
              </a:spcAft>
              <a:buSzPts val="1100"/>
              <a:buNone/>
            </a:pPr>
            <a:r>
              <a:rPr lang="en">
                <a:latin typeface="Open Sans"/>
                <a:ea typeface="Open Sans"/>
                <a:cs typeface="Open Sans"/>
                <a:sym typeface="Open Sans"/>
              </a:rPr>
              <a:t>References:</a:t>
            </a:r>
            <a:endParaRPr>
              <a:latin typeface="Open Sans"/>
              <a:ea typeface="Open Sans"/>
              <a:cs typeface="Open Sans"/>
              <a:sym typeface="Open Sans"/>
            </a:endParaRPr>
          </a:p>
          <a:p>
            <a:pPr indent="-298450" lvl="0" marL="457200" rtl="0" algn="l">
              <a:lnSpc>
                <a:spcPct val="100000"/>
              </a:lnSpc>
              <a:spcBef>
                <a:spcPts val="0"/>
              </a:spcBef>
              <a:spcAft>
                <a:spcPts val="0"/>
              </a:spcAft>
              <a:buSzPts val="1100"/>
              <a:buFont typeface="Open Sans"/>
              <a:buAutoNum type="arabicPeriod"/>
            </a:pPr>
            <a:r>
              <a:rPr lang="en" u="sng">
                <a:solidFill>
                  <a:schemeClr val="hlink"/>
                </a:solidFill>
                <a:latin typeface="Open Sans"/>
                <a:ea typeface="Open Sans"/>
                <a:cs typeface="Open Sans"/>
                <a:sym typeface="Open Sans"/>
                <a:hlinkClick r:id="rId2"/>
              </a:rPr>
              <a:t>https://en.wikipedia.org/wiki/Software_testing#Testing_types,_techniques_and_tactics</a:t>
            </a:r>
            <a:endParaRPr>
              <a:latin typeface="Open Sans"/>
              <a:ea typeface="Open Sans"/>
              <a:cs typeface="Open Sans"/>
              <a:sym typeface="Open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Load testing focuses on checking how the program behaves under a significant load, which is (usually) more than the average expected load but still within the specification. This allows us to see how the software handles high loads and how its performance degrades. In a typical load test, you might take several of your functional tests and run them in parallel to see how the system performs when there are a lot of incoming requests. Another scenario might involve testing your program's behavior when the inputs are larger than usual.</a:t>
            </a:r>
            <a:endParaRPr>
              <a:latin typeface="Open Sans"/>
              <a:ea typeface="Open Sans"/>
              <a:cs typeface="Open Sans"/>
              <a:sym typeface="Open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latin typeface="Open Sans"/>
                <a:ea typeface="Open Sans"/>
                <a:cs typeface="Open Sans"/>
                <a:sym typeface="Open Sans"/>
              </a:rPr>
              <a:t>If we continue to test the system by increasing the load, at some point we’ll be putting the system under abnormal conditions, such as a number of requests per second that would be impossible under normal operations. This is where load testing becomes stress testing, the main purpose of which is to check how the system performs in the event that something unexpected happens.</a:t>
            </a:r>
            <a:endParaRPr>
              <a:latin typeface="Open Sans"/>
              <a:ea typeface="Open Sans"/>
              <a:cs typeface="Open Sans"/>
              <a:sym typeface="Open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de">
  <p:cSld name="CUSTOM_4">
    <p:spTree>
      <p:nvGrpSpPr>
        <p:cNvPr id="9" name="Shape 9"/>
        <p:cNvGrpSpPr/>
        <p:nvPr/>
      </p:nvGrpSpPr>
      <p:grpSpPr>
        <a:xfrm>
          <a:off x="0" y="0"/>
          <a:ext cx="0" cy="0"/>
          <a:chOff x="0" y="0"/>
          <a:chExt cx="0" cy="0"/>
        </a:xfrm>
      </p:grpSpPr>
      <p:sp>
        <p:nvSpPr>
          <p:cNvPr id="10" name="Google Shape;10;p2"/>
          <p:cNvSpPr txBox="1"/>
          <p:nvPr>
            <p:ph idx="1" type="body"/>
          </p:nvPr>
        </p:nvSpPr>
        <p:spPr>
          <a:xfrm>
            <a:off x="292608" y="1335024"/>
            <a:ext cx="8328900" cy="23775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Font typeface="JetBrains Mono"/>
              <a:buChar char="●"/>
              <a:defRPr>
                <a:latin typeface="JetBrains Mono"/>
                <a:ea typeface="JetBrains Mono"/>
                <a:cs typeface="JetBrains Mono"/>
                <a:sym typeface="JetBrains Mono"/>
              </a:defRPr>
            </a:lvl1pPr>
            <a:lvl2pPr indent="-317500" lvl="1" marL="914400" rtl="0">
              <a:spcBef>
                <a:spcPts val="600"/>
              </a:spcBef>
              <a:spcAft>
                <a:spcPts val="0"/>
              </a:spcAft>
              <a:buSzPts val="1400"/>
              <a:buFont typeface="JetBrains Mono"/>
              <a:buChar char="○"/>
              <a:defRPr>
                <a:latin typeface="JetBrains Mono"/>
                <a:ea typeface="JetBrains Mono"/>
                <a:cs typeface="JetBrains Mono"/>
                <a:sym typeface="JetBrains Mono"/>
              </a:defRPr>
            </a:lvl2pPr>
            <a:lvl3pPr indent="-317500" lvl="2" marL="1371600" rtl="0">
              <a:spcBef>
                <a:spcPts val="600"/>
              </a:spcBef>
              <a:spcAft>
                <a:spcPts val="0"/>
              </a:spcAft>
              <a:buSzPts val="1400"/>
              <a:buFont typeface="JetBrains Mono"/>
              <a:buChar char="■"/>
              <a:defRPr>
                <a:latin typeface="JetBrains Mono"/>
                <a:ea typeface="JetBrains Mono"/>
                <a:cs typeface="JetBrains Mono"/>
                <a:sym typeface="JetBrains Mono"/>
              </a:defRPr>
            </a:lvl3pPr>
            <a:lvl4pPr indent="-317500" lvl="3" marL="1828800" rtl="0">
              <a:spcBef>
                <a:spcPts val="600"/>
              </a:spcBef>
              <a:spcAft>
                <a:spcPts val="0"/>
              </a:spcAft>
              <a:buSzPts val="1400"/>
              <a:buFont typeface="JetBrains Mono"/>
              <a:buChar char="●"/>
              <a:defRPr>
                <a:latin typeface="JetBrains Mono"/>
                <a:ea typeface="JetBrains Mono"/>
                <a:cs typeface="JetBrains Mono"/>
                <a:sym typeface="JetBrains Mono"/>
              </a:defRPr>
            </a:lvl4pPr>
            <a:lvl5pPr indent="-317500" lvl="4" marL="2286000" rtl="0">
              <a:spcBef>
                <a:spcPts val="600"/>
              </a:spcBef>
              <a:spcAft>
                <a:spcPts val="0"/>
              </a:spcAft>
              <a:buSzPts val="1400"/>
              <a:buFont typeface="JetBrains Mono"/>
              <a:buChar char="○"/>
              <a:defRPr>
                <a:latin typeface="JetBrains Mono"/>
                <a:ea typeface="JetBrains Mono"/>
                <a:cs typeface="JetBrains Mono"/>
                <a:sym typeface="JetBrains Mono"/>
              </a:defRPr>
            </a:lvl5pPr>
            <a:lvl6pPr indent="-317500" lvl="5" marL="2743200" rtl="0">
              <a:spcBef>
                <a:spcPts val="600"/>
              </a:spcBef>
              <a:spcAft>
                <a:spcPts val="0"/>
              </a:spcAft>
              <a:buSzPts val="1400"/>
              <a:buFont typeface="JetBrains Mono"/>
              <a:buChar char="■"/>
              <a:defRPr>
                <a:latin typeface="JetBrains Mono"/>
                <a:ea typeface="JetBrains Mono"/>
                <a:cs typeface="JetBrains Mono"/>
                <a:sym typeface="JetBrains Mono"/>
              </a:defRPr>
            </a:lvl6pPr>
            <a:lvl7pPr indent="-317500" lvl="6" marL="3200400" rtl="0">
              <a:spcBef>
                <a:spcPts val="600"/>
              </a:spcBef>
              <a:spcAft>
                <a:spcPts val="0"/>
              </a:spcAft>
              <a:buSzPts val="1400"/>
              <a:buFont typeface="JetBrains Mono"/>
              <a:buChar char="●"/>
              <a:defRPr>
                <a:latin typeface="JetBrains Mono"/>
                <a:ea typeface="JetBrains Mono"/>
                <a:cs typeface="JetBrains Mono"/>
                <a:sym typeface="JetBrains Mono"/>
              </a:defRPr>
            </a:lvl7pPr>
            <a:lvl8pPr indent="-317500" lvl="7" marL="3657600" rtl="0">
              <a:spcBef>
                <a:spcPts val="600"/>
              </a:spcBef>
              <a:spcAft>
                <a:spcPts val="0"/>
              </a:spcAft>
              <a:buSzPts val="1400"/>
              <a:buFont typeface="JetBrains Mono"/>
              <a:buChar char="○"/>
              <a:defRPr>
                <a:latin typeface="JetBrains Mono"/>
                <a:ea typeface="JetBrains Mono"/>
                <a:cs typeface="JetBrains Mono"/>
                <a:sym typeface="JetBrains Mono"/>
              </a:defRPr>
            </a:lvl8pPr>
            <a:lvl9pPr indent="-317500" lvl="8" marL="4114800" rtl="0">
              <a:spcBef>
                <a:spcPts val="600"/>
              </a:spcBef>
              <a:spcAft>
                <a:spcPts val="600"/>
              </a:spcAft>
              <a:buSzPts val="1400"/>
              <a:buFont typeface="JetBrains Mono"/>
              <a:buChar char="■"/>
              <a:defRPr>
                <a:latin typeface="JetBrains Mono"/>
                <a:ea typeface="JetBrains Mono"/>
                <a:cs typeface="JetBrains Mono"/>
                <a:sym typeface="JetBrains Mono"/>
              </a:defRPr>
            </a:lvl9pPr>
          </a:lstStyle>
          <a:p/>
        </p:txBody>
      </p:sp>
      <p:sp>
        <p:nvSpPr>
          <p:cNvPr id="11" name="Google Shape;11;p2"/>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37" name="Shape 37"/>
        <p:cNvGrpSpPr/>
        <p:nvPr/>
      </p:nvGrpSpPr>
      <p:grpSpPr>
        <a:xfrm>
          <a:off x="0" y="0"/>
          <a:ext cx="0" cy="0"/>
          <a:chOff x="0" y="0"/>
          <a:chExt cx="0" cy="0"/>
        </a:xfrm>
      </p:grpSpPr>
      <p:sp>
        <p:nvSpPr>
          <p:cNvPr id="38" name="Google Shape;38;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39" name="Google Shape;39;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1600"/>
              </a:spcBef>
              <a:spcAft>
                <a:spcPts val="0"/>
              </a:spcAft>
              <a:buSzPts val="1400"/>
              <a:buChar char="○"/>
              <a:defRPr/>
            </a:lvl2pPr>
            <a:lvl3pPr indent="-317500" lvl="2" marL="1371600" rtl="0" algn="l">
              <a:lnSpc>
                <a:spcPct val="115000"/>
              </a:lnSpc>
              <a:spcBef>
                <a:spcPts val="1600"/>
              </a:spcBef>
              <a:spcAft>
                <a:spcPts val="0"/>
              </a:spcAft>
              <a:buSzPts val="1400"/>
              <a:buChar char="■"/>
              <a:defRPr/>
            </a:lvl3pPr>
            <a:lvl4pPr indent="-317500" lvl="3" marL="1828800" rtl="0" algn="l">
              <a:lnSpc>
                <a:spcPct val="115000"/>
              </a:lnSpc>
              <a:spcBef>
                <a:spcPts val="1600"/>
              </a:spcBef>
              <a:spcAft>
                <a:spcPts val="0"/>
              </a:spcAft>
              <a:buSzPts val="1400"/>
              <a:buChar char="●"/>
              <a:defRPr/>
            </a:lvl4pPr>
            <a:lvl5pPr indent="-317500" lvl="4" marL="2286000" rtl="0" algn="l">
              <a:lnSpc>
                <a:spcPct val="115000"/>
              </a:lnSpc>
              <a:spcBef>
                <a:spcPts val="1600"/>
              </a:spcBef>
              <a:spcAft>
                <a:spcPts val="0"/>
              </a:spcAft>
              <a:buSzPts val="1400"/>
              <a:buChar char="○"/>
              <a:defRPr/>
            </a:lvl5pPr>
            <a:lvl6pPr indent="-317500" lvl="5" marL="2743200" rtl="0" algn="l">
              <a:lnSpc>
                <a:spcPct val="115000"/>
              </a:lnSpc>
              <a:spcBef>
                <a:spcPts val="1600"/>
              </a:spcBef>
              <a:spcAft>
                <a:spcPts val="0"/>
              </a:spcAft>
              <a:buSzPts val="1400"/>
              <a:buChar char="■"/>
              <a:defRPr/>
            </a:lvl6pPr>
            <a:lvl7pPr indent="-317500" lvl="6" marL="3200400" rtl="0" algn="l">
              <a:lnSpc>
                <a:spcPct val="115000"/>
              </a:lnSpc>
              <a:spcBef>
                <a:spcPts val="1600"/>
              </a:spcBef>
              <a:spcAft>
                <a:spcPts val="0"/>
              </a:spcAft>
              <a:buSzPts val="1400"/>
              <a:buChar char="●"/>
              <a:defRPr/>
            </a:lvl7pPr>
            <a:lvl8pPr indent="-317500" lvl="7" marL="3657600" rtl="0" algn="l">
              <a:lnSpc>
                <a:spcPct val="115000"/>
              </a:lnSpc>
              <a:spcBef>
                <a:spcPts val="1600"/>
              </a:spcBef>
              <a:spcAft>
                <a:spcPts val="0"/>
              </a:spcAft>
              <a:buSzPts val="1400"/>
              <a:buChar char="○"/>
              <a:defRPr/>
            </a:lvl8pPr>
            <a:lvl9pPr indent="-317500" lvl="8" marL="4114800" rtl="0" algn="l">
              <a:lnSpc>
                <a:spcPct val="115000"/>
              </a:lnSpc>
              <a:spcBef>
                <a:spcPts val="1600"/>
              </a:spcBef>
              <a:spcAft>
                <a:spcPts val="1600"/>
              </a:spcAft>
              <a:buSzPts val="1400"/>
              <a:buChar char="■"/>
              <a:defRPr/>
            </a:lvl9pPr>
          </a:lstStyle>
          <a:p/>
        </p:txBody>
      </p:sp>
      <p:sp>
        <p:nvSpPr>
          <p:cNvPr id="40" name="Google Shape;40;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Lots of code">
  <p:cSld name="CUSTOM_4_1">
    <p:spTree>
      <p:nvGrpSpPr>
        <p:cNvPr id="12" name="Shape 12"/>
        <p:cNvGrpSpPr/>
        <p:nvPr/>
      </p:nvGrpSpPr>
      <p:grpSpPr>
        <a:xfrm>
          <a:off x="0" y="0"/>
          <a:ext cx="0" cy="0"/>
          <a:chOff x="0" y="0"/>
          <a:chExt cx="0" cy="0"/>
        </a:xfrm>
      </p:grpSpPr>
      <p:sp>
        <p:nvSpPr>
          <p:cNvPr id="13" name="Google Shape;13;p3"/>
          <p:cNvSpPr txBox="1"/>
          <p:nvPr>
            <p:ph idx="1" type="body"/>
          </p:nvPr>
        </p:nvSpPr>
        <p:spPr>
          <a:xfrm>
            <a:off x="292608" y="1335024"/>
            <a:ext cx="8326800" cy="2853000"/>
          </a:xfrm>
          <a:prstGeom prst="rect">
            <a:avLst/>
          </a:prstGeom>
        </p:spPr>
        <p:txBody>
          <a:bodyPr anchorCtr="0" anchor="t" bIns="0" lIns="0" spcFirstLastPara="1" rIns="0" wrap="square" tIns="146300">
            <a:noAutofit/>
          </a:bodyPr>
          <a:lstStyle>
            <a:lvl1pPr indent="-279400" lvl="0" marL="457200" rtl="0">
              <a:spcBef>
                <a:spcPts val="0"/>
              </a:spcBef>
              <a:spcAft>
                <a:spcPts val="0"/>
              </a:spcAft>
              <a:buSzPts val="800"/>
              <a:buFont typeface="JetBrains Mono"/>
              <a:buChar char="●"/>
              <a:defRPr sz="800">
                <a:latin typeface="JetBrains Mono"/>
                <a:ea typeface="JetBrains Mono"/>
                <a:cs typeface="JetBrains Mono"/>
                <a:sym typeface="JetBrains Mono"/>
              </a:defRPr>
            </a:lvl1pPr>
            <a:lvl2pPr indent="-279400" lvl="1" marL="914400" rtl="0">
              <a:spcBef>
                <a:spcPts val="600"/>
              </a:spcBef>
              <a:spcAft>
                <a:spcPts val="0"/>
              </a:spcAft>
              <a:buSzPts val="800"/>
              <a:buFont typeface="JetBrains Mono"/>
              <a:buChar char="○"/>
              <a:defRPr sz="800">
                <a:latin typeface="JetBrains Mono"/>
                <a:ea typeface="JetBrains Mono"/>
                <a:cs typeface="JetBrains Mono"/>
                <a:sym typeface="JetBrains Mono"/>
              </a:defRPr>
            </a:lvl2pPr>
            <a:lvl3pPr indent="-279400" lvl="2" marL="1371600" rtl="0">
              <a:spcBef>
                <a:spcPts val="600"/>
              </a:spcBef>
              <a:spcAft>
                <a:spcPts val="0"/>
              </a:spcAft>
              <a:buSzPts val="800"/>
              <a:buFont typeface="JetBrains Mono"/>
              <a:buChar char="■"/>
              <a:defRPr sz="800">
                <a:latin typeface="JetBrains Mono"/>
                <a:ea typeface="JetBrains Mono"/>
                <a:cs typeface="JetBrains Mono"/>
                <a:sym typeface="JetBrains Mono"/>
              </a:defRPr>
            </a:lvl3pPr>
            <a:lvl4pPr indent="-279400" lvl="3" marL="1828800" rtl="0">
              <a:spcBef>
                <a:spcPts val="600"/>
              </a:spcBef>
              <a:spcAft>
                <a:spcPts val="0"/>
              </a:spcAft>
              <a:buSzPts val="800"/>
              <a:buFont typeface="JetBrains Mono"/>
              <a:buChar char="●"/>
              <a:defRPr sz="800">
                <a:latin typeface="JetBrains Mono"/>
                <a:ea typeface="JetBrains Mono"/>
                <a:cs typeface="JetBrains Mono"/>
                <a:sym typeface="JetBrains Mono"/>
              </a:defRPr>
            </a:lvl4pPr>
            <a:lvl5pPr indent="-279400" lvl="4" marL="2286000" rtl="0">
              <a:spcBef>
                <a:spcPts val="600"/>
              </a:spcBef>
              <a:spcAft>
                <a:spcPts val="0"/>
              </a:spcAft>
              <a:buSzPts val="800"/>
              <a:buFont typeface="JetBrains Mono"/>
              <a:buChar char="○"/>
              <a:defRPr sz="800">
                <a:latin typeface="JetBrains Mono"/>
                <a:ea typeface="JetBrains Mono"/>
                <a:cs typeface="JetBrains Mono"/>
                <a:sym typeface="JetBrains Mono"/>
              </a:defRPr>
            </a:lvl5pPr>
            <a:lvl6pPr indent="-279400" lvl="5" marL="2743200" rtl="0">
              <a:spcBef>
                <a:spcPts val="600"/>
              </a:spcBef>
              <a:spcAft>
                <a:spcPts val="0"/>
              </a:spcAft>
              <a:buSzPts val="800"/>
              <a:buFont typeface="JetBrains Mono"/>
              <a:buChar char="■"/>
              <a:defRPr sz="800">
                <a:latin typeface="JetBrains Mono"/>
                <a:ea typeface="JetBrains Mono"/>
                <a:cs typeface="JetBrains Mono"/>
                <a:sym typeface="JetBrains Mono"/>
              </a:defRPr>
            </a:lvl6pPr>
            <a:lvl7pPr indent="-279400" lvl="6" marL="3200400" rtl="0">
              <a:spcBef>
                <a:spcPts val="600"/>
              </a:spcBef>
              <a:spcAft>
                <a:spcPts val="0"/>
              </a:spcAft>
              <a:buSzPts val="800"/>
              <a:buFont typeface="JetBrains Mono"/>
              <a:buChar char="●"/>
              <a:defRPr sz="800">
                <a:latin typeface="JetBrains Mono"/>
                <a:ea typeface="JetBrains Mono"/>
                <a:cs typeface="JetBrains Mono"/>
                <a:sym typeface="JetBrains Mono"/>
              </a:defRPr>
            </a:lvl7pPr>
            <a:lvl8pPr indent="-279400" lvl="7" marL="3657600" rtl="0">
              <a:spcBef>
                <a:spcPts val="600"/>
              </a:spcBef>
              <a:spcAft>
                <a:spcPts val="0"/>
              </a:spcAft>
              <a:buSzPts val="800"/>
              <a:buFont typeface="JetBrains Mono"/>
              <a:buChar char="○"/>
              <a:defRPr sz="800">
                <a:latin typeface="JetBrains Mono"/>
                <a:ea typeface="JetBrains Mono"/>
                <a:cs typeface="JetBrains Mono"/>
                <a:sym typeface="JetBrains Mono"/>
              </a:defRPr>
            </a:lvl8pPr>
            <a:lvl9pPr indent="-279400" lvl="8" marL="4114800" rtl="0">
              <a:spcBef>
                <a:spcPts val="600"/>
              </a:spcBef>
              <a:spcAft>
                <a:spcPts val="600"/>
              </a:spcAft>
              <a:buSzPts val="800"/>
              <a:buFont typeface="JetBrains Mono"/>
              <a:buChar char="■"/>
              <a:defRPr sz="800">
                <a:latin typeface="JetBrains Mono"/>
                <a:ea typeface="JetBrains Mono"/>
                <a:cs typeface="JetBrains Mono"/>
                <a:sym typeface="JetBrains Mono"/>
              </a:defRPr>
            </a:lvl9pPr>
          </a:lstStyle>
          <a:p/>
        </p:txBody>
      </p:sp>
      <p:sp>
        <p:nvSpPr>
          <p:cNvPr id="14" name="Google Shape;14;p3"/>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 Main point">
  <p:cSld name="CUSTOM_5">
    <p:spTree>
      <p:nvGrpSpPr>
        <p:cNvPr id="15" name="Shape 15"/>
        <p:cNvGrpSpPr/>
        <p:nvPr/>
      </p:nvGrpSpPr>
      <p:grpSpPr>
        <a:xfrm>
          <a:off x="0" y="0"/>
          <a:ext cx="0" cy="0"/>
          <a:chOff x="0" y="0"/>
          <a:chExt cx="0" cy="0"/>
        </a:xfrm>
      </p:grpSpPr>
      <p:sp>
        <p:nvSpPr>
          <p:cNvPr id="16" name="Google Shape;16;p4"/>
          <p:cNvSpPr txBox="1"/>
          <p:nvPr>
            <p:ph type="title"/>
          </p:nvPr>
        </p:nvSpPr>
        <p:spPr>
          <a:xfrm>
            <a:off x="411475" y="1626682"/>
            <a:ext cx="8321100" cy="1664400"/>
          </a:xfrm>
          <a:prstGeom prst="rect">
            <a:avLst/>
          </a:prstGeom>
        </p:spPr>
        <p:txBody>
          <a:bodyPr anchorCtr="0" anchor="ctr" bIns="91425" lIns="0" spcFirstLastPara="1" rIns="0" wrap="square" tIns="91425">
            <a:noAutofit/>
          </a:bodyPr>
          <a:lstStyle>
            <a:lvl1pPr lvl="0" algn="ctr">
              <a:spcBef>
                <a:spcPts val="0"/>
              </a:spcBef>
              <a:spcAft>
                <a:spcPts val="0"/>
              </a:spcAft>
              <a:buSzPts val="3300"/>
              <a:buNone/>
              <a:defRPr/>
            </a:lvl1pPr>
            <a:lvl2pPr lvl="1" algn="ctr">
              <a:spcBef>
                <a:spcPts val="0"/>
              </a:spcBef>
              <a:spcAft>
                <a:spcPts val="0"/>
              </a:spcAft>
              <a:buSzPts val="3300"/>
              <a:buNone/>
              <a:defRPr/>
            </a:lvl2pPr>
            <a:lvl3pPr lvl="2" algn="ctr">
              <a:spcBef>
                <a:spcPts val="0"/>
              </a:spcBef>
              <a:spcAft>
                <a:spcPts val="0"/>
              </a:spcAft>
              <a:buSzPts val="3300"/>
              <a:buNone/>
              <a:defRPr/>
            </a:lvl3pPr>
            <a:lvl4pPr lvl="3" algn="ctr">
              <a:spcBef>
                <a:spcPts val="0"/>
              </a:spcBef>
              <a:spcAft>
                <a:spcPts val="0"/>
              </a:spcAft>
              <a:buSzPts val="3300"/>
              <a:buNone/>
              <a:defRPr/>
            </a:lvl4pPr>
            <a:lvl5pPr lvl="4" algn="ctr">
              <a:spcBef>
                <a:spcPts val="0"/>
              </a:spcBef>
              <a:spcAft>
                <a:spcPts val="0"/>
              </a:spcAft>
              <a:buSzPts val="3300"/>
              <a:buNone/>
              <a:defRPr/>
            </a:lvl5pPr>
            <a:lvl6pPr lvl="5" algn="ctr">
              <a:spcBef>
                <a:spcPts val="0"/>
              </a:spcBef>
              <a:spcAft>
                <a:spcPts val="0"/>
              </a:spcAft>
              <a:buSzPts val="3300"/>
              <a:buNone/>
              <a:defRPr/>
            </a:lvl6pPr>
            <a:lvl7pPr lvl="6" algn="ctr">
              <a:spcBef>
                <a:spcPts val="0"/>
              </a:spcBef>
              <a:spcAft>
                <a:spcPts val="0"/>
              </a:spcAft>
              <a:buSzPts val="3300"/>
              <a:buNone/>
              <a:defRPr/>
            </a:lvl7pPr>
            <a:lvl8pPr lvl="7" algn="ctr">
              <a:spcBef>
                <a:spcPts val="0"/>
              </a:spcBef>
              <a:spcAft>
                <a:spcPts val="0"/>
              </a:spcAft>
              <a:buSzPts val="3300"/>
              <a:buNone/>
              <a:defRPr/>
            </a:lvl8pPr>
            <a:lvl9pPr lvl="8" algn="ctr">
              <a:spcBef>
                <a:spcPts val="0"/>
              </a:spcBef>
              <a:spcAft>
                <a:spcPts val="0"/>
              </a:spcAft>
              <a:buSzPts val="33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slide">
  <p:cSld name="CUSTOM_7_1">
    <p:spTree>
      <p:nvGrpSpPr>
        <p:cNvPr id="17" name="Shape 17"/>
        <p:cNvGrpSpPr/>
        <p:nvPr/>
      </p:nvGrpSpPr>
      <p:grpSpPr>
        <a:xfrm>
          <a:off x="0" y="0"/>
          <a:ext cx="0" cy="0"/>
          <a:chOff x="0" y="0"/>
          <a:chExt cx="0" cy="0"/>
        </a:xfrm>
      </p:grpSpPr>
      <p:sp>
        <p:nvSpPr>
          <p:cNvPr id="18" name="Google Shape;18;p5"/>
          <p:cNvSpPr txBox="1"/>
          <p:nvPr>
            <p:ph idx="1" type="body"/>
          </p:nvPr>
        </p:nvSpPr>
        <p:spPr>
          <a:xfrm>
            <a:off x="292600" y="292598"/>
            <a:ext cx="8328900" cy="44859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Char char="●"/>
              <a:defRPr/>
            </a:lvl1pPr>
            <a:lvl2pPr indent="-317500" lvl="1" marL="914400" rtl="0">
              <a:spcBef>
                <a:spcPts val="600"/>
              </a:spcBef>
              <a:spcAft>
                <a:spcPts val="0"/>
              </a:spcAft>
              <a:buSzPts val="1400"/>
              <a:buChar char="○"/>
              <a:defRPr/>
            </a:lvl2pPr>
            <a:lvl3pPr indent="-317500" lvl="2" marL="1371600" rtl="0">
              <a:spcBef>
                <a:spcPts val="600"/>
              </a:spcBef>
              <a:spcAft>
                <a:spcPts val="0"/>
              </a:spcAft>
              <a:buSzPts val="1400"/>
              <a:buChar char="■"/>
              <a:defRPr/>
            </a:lvl3pPr>
            <a:lvl4pPr indent="-317500" lvl="3" marL="1828800" rtl="0">
              <a:spcBef>
                <a:spcPts val="600"/>
              </a:spcBef>
              <a:spcAft>
                <a:spcPts val="0"/>
              </a:spcAft>
              <a:buSzPts val="1400"/>
              <a:buChar char="●"/>
              <a:defRPr/>
            </a:lvl4pPr>
            <a:lvl5pPr indent="-317500" lvl="4" marL="2286000" rtl="0">
              <a:spcBef>
                <a:spcPts val="6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600"/>
              </a:spcBef>
              <a:spcAft>
                <a:spcPts val="0"/>
              </a:spcAft>
              <a:buSzPts val="1400"/>
              <a:buChar char="○"/>
              <a:defRPr/>
            </a:lvl8pPr>
            <a:lvl9pPr indent="-317500" lvl="8" marL="4114800" rtl="0">
              <a:spcBef>
                <a:spcPts val="600"/>
              </a:spcBef>
              <a:spcAft>
                <a:spcPts val="600"/>
              </a:spcAft>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000000"/>
        </a:solidFill>
      </p:bgPr>
    </p:bg>
    <p:spTree>
      <p:nvGrpSpPr>
        <p:cNvPr id="19" name="Shape 19"/>
        <p:cNvGrpSpPr/>
        <p:nvPr/>
      </p:nvGrpSpPr>
      <p:grpSpPr>
        <a:xfrm>
          <a:off x="0" y="0"/>
          <a:ext cx="0" cy="0"/>
          <a:chOff x="0" y="0"/>
          <a:chExt cx="0" cy="0"/>
        </a:xfrm>
      </p:grpSpPr>
      <p:sp>
        <p:nvSpPr>
          <p:cNvPr id="20" name="Google Shape;20;p6"/>
          <p:cNvSpPr txBox="1"/>
          <p:nvPr>
            <p:ph idx="12" type="sldNum"/>
          </p:nvPr>
        </p:nvSpPr>
        <p:spPr>
          <a:xfrm>
            <a:off x="8472458" y="4663217"/>
            <a:ext cx="548700" cy="393600"/>
          </a:xfrm>
          <a:prstGeom prst="rect">
            <a:avLst/>
          </a:prstGeom>
        </p:spPr>
        <p:txBody>
          <a:bodyPr anchorCtr="0" anchor="ctr" bIns="91425" lIns="0" spcFirstLastPara="1" rIns="0"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21" name="Google Shape;21;p6"/>
          <p:cNvPicPr preferRelativeResize="0"/>
          <p:nvPr/>
        </p:nvPicPr>
        <p:blipFill rotWithShape="1">
          <a:blip r:embed="rId2">
            <a:alphaModFix/>
          </a:blip>
          <a:srcRect b="20590" l="25105" r="1077" t="18582"/>
          <a:stretch/>
        </p:blipFill>
        <p:spPr>
          <a:xfrm rot="-720009">
            <a:off x="4471046" y="-44961"/>
            <a:ext cx="5499357" cy="453326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and header 1">
  <p:cSld name="CUSTOM_7_2">
    <p:spTree>
      <p:nvGrpSpPr>
        <p:cNvPr id="22" name="Shape 22"/>
        <p:cNvGrpSpPr/>
        <p:nvPr/>
      </p:nvGrpSpPr>
      <p:grpSpPr>
        <a:xfrm>
          <a:off x="0" y="0"/>
          <a:ext cx="0" cy="0"/>
          <a:chOff x="0" y="0"/>
          <a:chExt cx="0" cy="0"/>
        </a:xfrm>
      </p:grpSpPr>
      <p:sp>
        <p:nvSpPr>
          <p:cNvPr id="23" name="Google Shape;23;p7"/>
          <p:cNvSpPr txBox="1"/>
          <p:nvPr>
            <p:ph idx="1" type="body"/>
          </p:nvPr>
        </p:nvSpPr>
        <p:spPr>
          <a:xfrm>
            <a:off x="292608" y="1335024"/>
            <a:ext cx="8328900" cy="2395800"/>
          </a:xfrm>
          <a:prstGeom prst="rect">
            <a:avLst/>
          </a:prstGeom>
        </p:spPr>
        <p:txBody>
          <a:bodyPr anchorCtr="0" anchor="t" bIns="0" lIns="0" spcFirstLastPara="1" rIns="0" wrap="square" tIns="73150">
            <a:noAutofit/>
          </a:bodyPr>
          <a:lstStyle>
            <a:lvl1pPr indent="-317500" lvl="0" marL="457200" rtl="0">
              <a:spcBef>
                <a:spcPts val="0"/>
              </a:spcBef>
              <a:spcAft>
                <a:spcPts val="0"/>
              </a:spcAft>
              <a:buSzPts val="1400"/>
              <a:buChar char="●"/>
              <a:defRPr/>
            </a:lvl1pPr>
            <a:lvl2pPr indent="-317500" lvl="1" marL="914400" rtl="0">
              <a:spcBef>
                <a:spcPts val="600"/>
              </a:spcBef>
              <a:spcAft>
                <a:spcPts val="0"/>
              </a:spcAft>
              <a:buSzPts val="1400"/>
              <a:buChar char="○"/>
              <a:defRPr/>
            </a:lvl2pPr>
            <a:lvl3pPr indent="-317500" lvl="2" marL="1371600" rtl="0">
              <a:spcBef>
                <a:spcPts val="600"/>
              </a:spcBef>
              <a:spcAft>
                <a:spcPts val="0"/>
              </a:spcAft>
              <a:buSzPts val="1400"/>
              <a:buChar char="■"/>
              <a:defRPr/>
            </a:lvl3pPr>
            <a:lvl4pPr indent="-317500" lvl="3" marL="1828800" rtl="0">
              <a:spcBef>
                <a:spcPts val="600"/>
              </a:spcBef>
              <a:spcAft>
                <a:spcPts val="0"/>
              </a:spcAft>
              <a:buSzPts val="1400"/>
              <a:buChar char="●"/>
              <a:defRPr/>
            </a:lvl4pPr>
            <a:lvl5pPr indent="-317500" lvl="4" marL="2286000" rtl="0">
              <a:spcBef>
                <a:spcPts val="600"/>
              </a:spcBef>
              <a:spcAft>
                <a:spcPts val="0"/>
              </a:spcAft>
              <a:buSzPts val="1400"/>
              <a:buChar char="○"/>
              <a:defRPr/>
            </a:lvl5pPr>
            <a:lvl6pPr indent="-317500" lvl="5" marL="2743200" rtl="0">
              <a:spcBef>
                <a:spcPts val="600"/>
              </a:spcBef>
              <a:spcAft>
                <a:spcPts val="0"/>
              </a:spcAft>
              <a:buSzPts val="1400"/>
              <a:buChar char="■"/>
              <a:defRPr/>
            </a:lvl6pPr>
            <a:lvl7pPr indent="-317500" lvl="6" marL="3200400" rtl="0">
              <a:spcBef>
                <a:spcPts val="600"/>
              </a:spcBef>
              <a:spcAft>
                <a:spcPts val="0"/>
              </a:spcAft>
              <a:buSzPts val="1400"/>
              <a:buChar char="●"/>
              <a:defRPr/>
            </a:lvl7pPr>
            <a:lvl8pPr indent="-317500" lvl="7" marL="3657600" rtl="0">
              <a:spcBef>
                <a:spcPts val="600"/>
              </a:spcBef>
              <a:spcAft>
                <a:spcPts val="0"/>
              </a:spcAft>
              <a:buSzPts val="1400"/>
              <a:buChar char="○"/>
              <a:defRPr/>
            </a:lvl8pPr>
            <a:lvl9pPr indent="-317500" lvl="8" marL="4114800" rtl="0">
              <a:spcBef>
                <a:spcPts val="600"/>
              </a:spcBef>
              <a:spcAft>
                <a:spcPts val="600"/>
              </a:spcAft>
              <a:buSzPts val="1400"/>
              <a:buChar char="■"/>
              <a:defRPr/>
            </a:lvl9pPr>
          </a:lstStyle>
          <a:p/>
        </p:txBody>
      </p:sp>
      <p:sp>
        <p:nvSpPr>
          <p:cNvPr id="24" name="Google Shape;24;p7"/>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5" name="Shape 25"/>
        <p:cNvGrpSpPr/>
        <p:nvPr/>
      </p:nvGrpSpPr>
      <p:grpSpPr>
        <a:xfrm>
          <a:off x="0" y="0"/>
          <a:ext cx="0" cy="0"/>
          <a:chOff x="0" y="0"/>
          <a:chExt cx="0" cy="0"/>
        </a:xfrm>
      </p:grpSpPr>
      <p:sp>
        <p:nvSpPr>
          <p:cNvPr id="26" name="Google Shape;26;p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27" name="Google Shape;27;p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9"/>
          <p:cNvSpPr txBox="1"/>
          <p:nvPr>
            <p:ph type="title"/>
          </p:nvPr>
        </p:nvSpPr>
        <p:spPr>
          <a:xfrm>
            <a:off x="292608" y="292608"/>
            <a:ext cx="8503800" cy="457200"/>
          </a:xfrm>
          <a:prstGeom prst="rect">
            <a:avLst/>
          </a:prstGeom>
        </p:spPr>
        <p:txBody>
          <a:bodyPr anchorCtr="0" anchor="t" bIns="91425" lIns="0" spcFirstLastPara="1" rIns="0" wrap="square" tIns="91425">
            <a:noAutofit/>
          </a:bodyPr>
          <a:lstStyle>
            <a:lvl1pPr lvl="0"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rt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32" name="Google Shape;32;p9"/>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lvl1pPr indent="-317500" lvl="0" marL="457200" rtl="0">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rtl="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rtl="0">
              <a:lnSpc>
                <a:spcPct val="115000"/>
              </a:lnSpc>
              <a:spcBef>
                <a:spcPts val="600"/>
              </a:spcBef>
              <a:spcAft>
                <a:spcPts val="60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2">
    <p:spTree>
      <p:nvGrpSpPr>
        <p:cNvPr id="33" name="Shape 33"/>
        <p:cNvGrpSpPr/>
        <p:nvPr/>
      </p:nvGrpSpPr>
      <p:grpSpPr>
        <a:xfrm>
          <a:off x="0" y="0"/>
          <a:ext cx="0" cy="0"/>
          <a:chOff x="0" y="0"/>
          <a:chExt cx="0" cy="0"/>
        </a:xfrm>
      </p:grpSpPr>
      <p:sp>
        <p:nvSpPr>
          <p:cNvPr id="34" name="Google Shape;34;p1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35" name="Google Shape;35;p1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 name="Google Shape;36;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aleway"/>
                <a:ea typeface="Raleway"/>
                <a:cs typeface="Raleway"/>
                <a:sym typeface="Raleway"/>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lvl1pPr lvl="0">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1pPr>
            <a:lvl2pPr lvl="1">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2pPr>
            <a:lvl3pPr lvl="2">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3pPr>
            <a:lvl4pPr lvl="3">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4pPr>
            <a:lvl5pPr lvl="4">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5pPr>
            <a:lvl6pPr lvl="5">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6pPr>
            <a:lvl7pPr lvl="6">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7pPr>
            <a:lvl8pPr lvl="7">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8pPr>
            <a:lvl9pPr lvl="8">
              <a:lnSpc>
                <a:spcPct val="85000"/>
              </a:lnSpc>
              <a:spcBef>
                <a:spcPts val="0"/>
              </a:spcBef>
              <a:spcAft>
                <a:spcPts val="0"/>
              </a:spcAft>
              <a:buClr>
                <a:schemeClr val="dk1"/>
              </a:buClr>
              <a:buSzPts val="3300"/>
              <a:buFont typeface="Inter"/>
              <a:buNone/>
              <a:defRPr sz="3300">
                <a:solidFill>
                  <a:schemeClr val="dk1"/>
                </a:solidFill>
                <a:latin typeface="Inter"/>
                <a:ea typeface="Inter"/>
                <a:cs typeface="Inter"/>
                <a:sym typeface="Inter"/>
              </a:defRPr>
            </a:lvl9pPr>
          </a:lstStyle>
          <a:p/>
        </p:txBody>
      </p:sp>
      <p:sp>
        <p:nvSpPr>
          <p:cNvPr id="7" name="Google Shape;7;p1"/>
          <p:cNvSpPr txBox="1"/>
          <p:nvPr>
            <p:ph idx="1" type="body"/>
          </p:nvPr>
        </p:nvSpPr>
        <p:spPr>
          <a:xfrm>
            <a:off x="292608" y="1335024"/>
            <a:ext cx="8419800" cy="2615400"/>
          </a:xfrm>
          <a:prstGeom prst="rect">
            <a:avLst/>
          </a:prstGeom>
          <a:noFill/>
          <a:ln>
            <a:noFill/>
          </a:ln>
        </p:spPr>
        <p:txBody>
          <a:bodyPr anchorCtr="0" anchor="t" bIns="0" lIns="0" spcFirstLastPara="1" rIns="0" wrap="square" tIns="73150">
            <a:noAutofit/>
          </a:bodyPr>
          <a:lstStyle>
            <a:lvl1pPr indent="-317500" lvl="0" marL="457200">
              <a:lnSpc>
                <a:spcPct val="115000"/>
              </a:lnSpc>
              <a:spcBef>
                <a:spcPts val="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1pPr>
            <a:lvl2pPr indent="-317500" lvl="1" marL="9144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2pPr>
            <a:lvl3pPr indent="-317500" lvl="2" marL="13716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3pPr>
            <a:lvl4pPr indent="-317500" lvl="3" marL="18288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4pPr>
            <a:lvl5pPr indent="-317500" lvl="4" marL="22860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5pPr>
            <a:lvl6pPr indent="-317500" lvl="5" marL="27432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6pPr>
            <a:lvl7pPr indent="-317500" lvl="6" marL="32004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7pPr>
            <a:lvl8pPr indent="-317500" lvl="7" marL="3657600">
              <a:lnSpc>
                <a:spcPct val="115000"/>
              </a:lnSpc>
              <a:spcBef>
                <a:spcPts val="600"/>
              </a:spcBef>
              <a:spcAft>
                <a:spcPts val="0"/>
              </a:spcAft>
              <a:buClr>
                <a:schemeClr val="dk1"/>
              </a:buClr>
              <a:buSzPts val="1400"/>
              <a:buFont typeface="Open Sans"/>
              <a:buChar char="○"/>
              <a:defRPr sz="1400">
                <a:solidFill>
                  <a:schemeClr val="dk1"/>
                </a:solidFill>
                <a:latin typeface="Open Sans"/>
                <a:ea typeface="Open Sans"/>
                <a:cs typeface="Open Sans"/>
                <a:sym typeface="Open Sans"/>
              </a:defRPr>
            </a:lvl8pPr>
            <a:lvl9pPr indent="-317500" lvl="8" marL="4114800">
              <a:lnSpc>
                <a:spcPct val="115000"/>
              </a:lnSpc>
              <a:spcBef>
                <a:spcPts val="600"/>
              </a:spcBef>
              <a:spcAft>
                <a:spcPts val="600"/>
              </a:spcAft>
              <a:buClr>
                <a:schemeClr val="dk1"/>
              </a:buClr>
              <a:buSzPts val="1400"/>
              <a:buFont typeface="Open Sans"/>
              <a:buChar char="■"/>
              <a:defRPr sz="1400">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183880" y="4114800"/>
            <a:ext cx="548700" cy="393600"/>
          </a:xfrm>
          <a:prstGeom prst="rect">
            <a:avLst/>
          </a:prstGeom>
          <a:noFill/>
          <a:ln>
            <a:noFill/>
          </a:ln>
        </p:spPr>
        <p:txBody>
          <a:bodyPr anchorCtr="0" anchor="ctr" bIns="91425" lIns="0" spcFirstLastPara="1" rIns="0"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432">
          <p15:clr>
            <a:srgbClr val="EA4335"/>
          </p15:clr>
        </p15:guide>
        <p15:guide id="2" pos="259">
          <p15:clr>
            <a:srgbClr val="EA4335"/>
          </p15:clr>
        </p15:guide>
        <p15:guide id="3" pos="1037">
          <p15:clr>
            <a:srgbClr val="EA4335"/>
          </p15:clr>
        </p15:guide>
        <p15:guide id="4" pos="1152">
          <p15:clr>
            <a:srgbClr val="EA4335"/>
          </p15:clr>
        </p15:guide>
        <p15:guide id="5" pos="1930">
          <p15:clr>
            <a:srgbClr val="EA4335"/>
          </p15:clr>
        </p15:guide>
        <p15:guide id="6" pos="2045">
          <p15:clr>
            <a:srgbClr val="EA4335"/>
          </p15:clr>
        </p15:guide>
        <p15:guide id="7" pos="2822">
          <p15:clr>
            <a:srgbClr val="EA4335"/>
          </p15:clr>
        </p15:guide>
        <p15:guide id="8" pos="2938">
          <p15:clr>
            <a:srgbClr val="EA4335"/>
          </p15:clr>
        </p15:guide>
        <p15:guide id="9" pos="3715">
          <p15:clr>
            <a:srgbClr val="EA4335"/>
          </p15:clr>
        </p15:guide>
        <p15:guide id="10" pos="3830">
          <p15:clr>
            <a:srgbClr val="EA4335"/>
          </p15:clr>
        </p15:guide>
        <p15:guide id="11" pos="4608">
          <p15:clr>
            <a:srgbClr val="EA4335"/>
          </p15:clr>
        </p15:guide>
        <p15:guide id="12" pos="4723">
          <p15:clr>
            <a:srgbClr val="EA4335"/>
          </p15:clr>
        </p15:guide>
        <p15:guide id="13" pos="5501">
          <p15:clr>
            <a:srgbClr val="EA4335"/>
          </p15:clr>
        </p15:guide>
        <p15:guide id="14" orient="horz" pos="582">
          <p15:clr>
            <a:srgbClr val="EA4335"/>
          </p15:clr>
        </p15:guide>
        <p15:guide id="15" orient="horz" pos="732">
          <p15:clr>
            <a:srgbClr val="EA4335"/>
          </p15:clr>
        </p15:guide>
        <p15:guide id="16" orient="horz" pos="881">
          <p15:clr>
            <a:srgbClr val="EA4335"/>
          </p15:clr>
        </p15:guide>
        <p15:guide id="17" orient="horz" pos="1031">
          <p15:clr>
            <a:srgbClr val="EA4335"/>
          </p15:clr>
        </p15:guide>
        <p15:guide id="18" orient="horz" pos="1181">
          <p15:clr>
            <a:srgbClr val="EA4335"/>
          </p15:clr>
        </p15:guide>
        <p15:guide id="19" orient="horz" pos="1331">
          <p15:clr>
            <a:srgbClr val="EA4335"/>
          </p15:clr>
        </p15:guide>
        <p15:guide id="20" orient="horz" pos="1480">
          <p15:clr>
            <a:srgbClr val="EA4335"/>
          </p15:clr>
        </p15:guide>
        <p15:guide id="21" orient="horz" pos="1630">
          <p15:clr>
            <a:srgbClr val="EA4335"/>
          </p15:clr>
        </p15:guide>
        <p15:guide id="22" orient="horz" pos="1780">
          <p15:clr>
            <a:srgbClr val="EA4335"/>
          </p15:clr>
        </p15:guide>
        <p15:guide id="23" orient="horz" pos="1930">
          <p15:clr>
            <a:srgbClr val="EA4335"/>
          </p15:clr>
        </p15:guide>
        <p15:guide id="24" orient="horz" pos="2079">
          <p15:clr>
            <a:srgbClr val="EA4335"/>
          </p15:clr>
        </p15:guide>
        <p15:guide id="25" orient="horz" pos="2229">
          <p15:clr>
            <a:srgbClr val="EA4335"/>
          </p15:clr>
        </p15:guide>
        <p15:guide id="26" orient="horz" pos="2379">
          <p15:clr>
            <a:srgbClr val="EA4335"/>
          </p15:clr>
        </p15:guide>
        <p15:guide id="27" orient="horz" pos="2529">
          <p15:clr>
            <a:srgbClr val="EA4335"/>
          </p15:clr>
        </p15:guide>
        <p15:guide id="28" orient="horz" pos="267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hyperlink" Target="https://twitter.com/kotli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hyperlink" Target="https://junit.org/junit5/"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hyperlink" Target="https://github.com/detekt/detekt" TargetMode="External"/><Relationship Id="rId4" Type="http://schemas.openxmlformats.org/officeDocument/2006/relationships/hyperlink" Target="https://github.com/pinterest/ktlint" TargetMode="External"/><Relationship Id="rId5" Type="http://schemas.openxmlformats.org/officeDocument/2006/relationships/hyperlink" Target="https://github.com/saveourtool/diktat"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hyperlink" Target="https://twitter.com/kotli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hyperlink" Target="https://www.bugsnag.com/blog/bug-day-ariane-5-disaster" TargetMode="External"/><Relationship Id="rId5" Type="http://schemas.openxmlformats.org/officeDocument/2006/relationships/hyperlink" Target="http://www.ccnr.org/fatal_dose.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 name="Shape 44"/>
        <p:cNvGrpSpPr/>
        <p:nvPr/>
      </p:nvGrpSpPr>
      <p:grpSpPr>
        <a:xfrm>
          <a:off x="0" y="0"/>
          <a:ext cx="0" cy="0"/>
          <a:chOff x="0" y="0"/>
          <a:chExt cx="0" cy="0"/>
        </a:xfrm>
      </p:grpSpPr>
      <p:sp>
        <p:nvSpPr>
          <p:cNvPr id="45" name="Google Shape;45;p12"/>
          <p:cNvSpPr txBox="1"/>
          <p:nvPr/>
        </p:nvSpPr>
        <p:spPr>
          <a:xfrm>
            <a:off x="909688" y="1003425"/>
            <a:ext cx="7275000" cy="1907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4800">
                <a:solidFill>
                  <a:srgbClr val="FFFFFF"/>
                </a:solidFill>
                <a:latin typeface="Inter"/>
                <a:ea typeface="Inter"/>
                <a:cs typeface="Inter"/>
                <a:sym typeface="Inter"/>
              </a:rPr>
              <a:t>Testing</a:t>
            </a:r>
            <a:endParaRPr sz="4800">
              <a:solidFill>
                <a:srgbClr val="FFFFFF"/>
              </a:solidFill>
              <a:latin typeface="Inter"/>
              <a:ea typeface="Inter"/>
              <a:cs typeface="Inter"/>
              <a:sym typeface="Inter"/>
            </a:endParaRPr>
          </a:p>
        </p:txBody>
      </p:sp>
      <p:pic>
        <p:nvPicPr>
          <p:cNvPr id="46" name="Google Shape;46;p12"/>
          <p:cNvPicPr preferRelativeResize="0"/>
          <p:nvPr/>
        </p:nvPicPr>
        <p:blipFill>
          <a:blip r:embed="rId3">
            <a:alphaModFix/>
          </a:blip>
          <a:stretch>
            <a:fillRect/>
          </a:stretch>
        </p:blipFill>
        <p:spPr>
          <a:xfrm>
            <a:off x="315075" y="332279"/>
            <a:ext cx="596400" cy="298200"/>
          </a:xfrm>
          <a:prstGeom prst="rect">
            <a:avLst/>
          </a:prstGeom>
          <a:noFill/>
          <a:ln>
            <a:noFill/>
          </a:ln>
        </p:spPr>
      </p:pic>
      <p:sp>
        <p:nvSpPr>
          <p:cNvPr id="47" name="Google Shape;47;p12"/>
          <p:cNvSpPr txBox="1"/>
          <p:nvPr/>
        </p:nvSpPr>
        <p:spPr>
          <a:xfrm>
            <a:off x="923472" y="257347"/>
            <a:ext cx="2563800" cy="2982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Clr>
                <a:srgbClr val="000000"/>
              </a:buClr>
              <a:buSzPts val="1100"/>
              <a:buFont typeface="Arial"/>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48" name="Google Shape;48;p12">
            <a:hlinkClick r:id="rId4"/>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@kotlin</a:t>
            </a:r>
            <a:endParaRPr sz="1700">
              <a:solidFill>
                <a:srgbClr val="B7B7B7"/>
              </a:solidFill>
              <a:latin typeface="Inter"/>
              <a:ea typeface="Inter"/>
              <a:cs typeface="Inter"/>
              <a:sym typeface="Inter"/>
            </a:endParaRPr>
          </a:p>
        </p:txBody>
      </p:sp>
      <p:sp>
        <p:nvSpPr>
          <p:cNvPr id="49" name="Google Shape;49;p12"/>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B7B7B7"/>
                </a:solidFill>
                <a:latin typeface="Inter"/>
                <a:ea typeface="Inter"/>
                <a:cs typeface="Inter"/>
                <a:sym typeface="Inter"/>
              </a:rPr>
              <a:t>|  Developed by JetBrains </a:t>
            </a:r>
            <a:endParaRPr sz="1700">
              <a:solidFill>
                <a:srgbClr val="B7B7B7"/>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Functional – Checking the behavior given in the specifications.</a:t>
            </a:r>
            <a:endParaRPr sz="1600"/>
          </a:p>
          <a:p>
            <a:pPr indent="-330200" lvl="0" marL="457200" rtl="0" algn="l">
              <a:lnSpc>
                <a:spcPct val="115000"/>
              </a:lnSpc>
              <a:spcBef>
                <a:spcPts val="1000"/>
              </a:spcBef>
              <a:spcAft>
                <a:spcPts val="0"/>
              </a:spcAft>
              <a:buSzPts val="1600"/>
              <a:buChar char="●"/>
            </a:pPr>
            <a:r>
              <a:rPr lang="en" sz="1600"/>
              <a:t>Load – Simulating a real load.</a:t>
            </a:r>
            <a:endParaRPr sz="1600"/>
          </a:p>
          <a:p>
            <a:pPr indent="-330200" lvl="0" marL="457200" rtl="0" algn="l">
              <a:lnSpc>
                <a:spcPct val="115000"/>
              </a:lnSpc>
              <a:spcBef>
                <a:spcPts val="1000"/>
              </a:spcBef>
              <a:spcAft>
                <a:spcPts val="0"/>
              </a:spcAft>
              <a:buSzPts val="1600"/>
              <a:buChar char="●"/>
            </a:pPr>
            <a:r>
              <a:rPr lang="en" sz="1600"/>
              <a:t>Stress – Checking the system’s operation under abnormal conditions.</a:t>
            </a:r>
            <a:endParaRPr sz="1600"/>
          </a:p>
          <a:p>
            <a:pPr indent="-330200" lvl="0" marL="457200" rtl="0" algn="l">
              <a:lnSpc>
                <a:spcPct val="115000"/>
              </a:lnSpc>
              <a:spcBef>
                <a:spcPts val="1000"/>
              </a:spcBef>
              <a:spcAft>
                <a:spcPts val="1000"/>
              </a:spcAft>
              <a:buSzPts val="1600"/>
              <a:buChar char="●"/>
            </a:pPr>
            <a:r>
              <a:rPr lang="en" sz="1600"/>
              <a:t>Configuration – Checking software using different system configurations.</a:t>
            </a:r>
            <a:endParaRPr/>
          </a:p>
        </p:txBody>
      </p:sp>
      <p:sp>
        <p:nvSpPr>
          <p:cNvPr id="106" name="Google Shape;106;p2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2"/>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Functional – Checking the behavior given in the specifications.</a:t>
            </a:r>
            <a:endParaRPr sz="1600"/>
          </a:p>
          <a:p>
            <a:pPr indent="-330200" lvl="0" marL="457200" rtl="0" algn="l">
              <a:lnSpc>
                <a:spcPct val="115000"/>
              </a:lnSpc>
              <a:spcBef>
                <a:spcPts val="1000"/>
              </a:spcBef>
              <a:spcAft>
                <a:spcPts val="0"/>
              </a:spcAft>
              <a:buSzPts val="1600"/>
              <a:buChar char="●"/>
            </a:pPr>
            <a:r>
              <a:rPr lang="en" sz="1600"/>
              <a:t>Load – Simulating a real load.</a:t>
            </a:r>
            <a:endParaRPr sz="1600"/>
          </a:p>
          <a:p>
            <a:pPr indent="-330200" lvl="0" marL="457200" rtl="0" algn="l">
              <a:lnSpc>
                <a:spcPct val="115000"/>
              </a:lnSpc>
              <a:spcBef>
                <a:spcPts val="1000"/>
              </a:spcBef>
              <a:spcAft>
                <a:spcPts val="0"/>
              </a:spcAft>
              <a:buSzPts val="1600"/>
              <a:buChar char="●"/>
            </a:pPr>
            <a:r>
              <a:rPr lang="en" sz="1600"/>
              <a:t>Stress – Checking the system’s operation under abnormal conditions.</a:t>
            </a:r>
            <a:endParaRPr sz="1600"/>
          </a:p>
          <a:p>
            <a:pPr indent="-330200" lvl="0" marL="457200" rtl="0" algn="l">
              <a:lnSpc>
                <a:spcPct val="115000"/>
              </a:lnSpc>
              <a:spcBef>
                <a:spcPts val="1000"/>
              </a:spcBef>
              <a:spcAft>
                <a:spcPts val="0"/>
              </a:spcAft>
              <a:buSzPts val="1600"/>
              <a:buChar char="●"/>
            </a:pPr>
            <a:r>
              <a:rPr lang="en" sz="1600"/>
              <a:t>Configuration – checking software using different system configurations.</a:t>
            </a:r>
            <a:endParaRPr sz="1600"/>
          </a:p>
          <a:p>
            <a:pPr indent="-330200" lvl="0" marL="457200" rtl="0" algn="l">
              <a:lnSpc>
                <a:spcPct val="115000"/>
              </a:lnSpc>
              <a:spcBef>
                <a:spcPts val="1000"/>
              </a:spcBef>
              <a:spcAft>
                <a:spcPts val="1000"/>
              </a:spcAft>
              <a:buSzPts val="1600"/>
              <a:buChar char="●"/>
            </a:pPr>
            <a:r>
              <a:rPr lang="en" sz="1600"/>
              <a:t>Regression – Making sure new changes did not break anything that had worked previously.</a:t>
            </a:r>
            <a:endParaRPr/>
          </a:p>
        </p:txBody>
      </p:sp>
      <p:sp>
        <p:nvSpPr>
          <p:cNvPr id="112" name="Google Shape;112;p2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3"/>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Functional – Checking the behavior given in the specifications.</a:t>
            </a:r>
            <a:endParaRPr sz="1600"/>
          </a:p>
          <a:p>
            <a:pPr indent="-330200" lvl="0" marL="457200" rtl="0" algn="l">
              <a:lnSpc>
                <a:spcPct val="115000"/>
              </a:lnSpc>
              <a:spcBef>
                <a:spcPts val="1000"/>
              </a:spcBef>
              <a:spcAft>
                <a:spcPts val="0"/>
              </a:spcAft>
              <a:buSzPts val="1600"/>
              <a:buChar char="●"/>
            </a:pPr>
            <a:r>
              <a:rPr lang="en" sz="1600"/>
              <a:t>Load – Simulating a real load.</a:t>
            </a:r>
            <a:endParaRPr sz="1600"/>
          </a:p>
          <a:p>
            <a:pPr indent="-330200" lvl="0" marL="457200" rtl="0" algn="l">
              <a:lnSpc>
                <a:spcPct val="115000"/>
              </a:lnSpc>
              <a:spcBef>
                <a:spcPts val="1000"/>
              </a:spcBef>
              <a:spcAft>
                <a:spcPts val="0"/>
              </a:spcAft>
              <a:buSzPts val="1600"/>
              <a:buChar char="●"/>
            </a:pPr>
            <a:r>
              <a:rPr lang="en" sz="1600"/>
              <a:t>Stress – Checking the system’s operation under abnormal conditions.</a:t>
            </a:r>
            <a:endParaRPr sz="1600"/>
          </a:p>
          <a:p>
            <a:pPr indent="-330200" lvl="0" marL="457200" rtl="0" algn="l">
              <a:lnSpc>
                <a:spcPct val="115000"/>
              </a:lnSpc>
              <a:spcBef>
                <a:spcPts val="1000"/>
              </a:spcBef>
              <a:spcAft>
                <a:spcPts val="0"/>
              </a:spcAft>
              <a:buSzPts val="1600"/>
              <a:buChar char="●"/>
            </a:pPr>
            <a:r>
              <a:rPr lang="en" sz="1600"/>
              <a:t>Configuration – Checking software using different system configurations.</a:t>
            </a:r>
            <a:endParaRPr sz="1600"/>
          </a:p>
          <a:p>
            <a:pPr indent="-330200" lvl="0" marL="457200" rtl="0" algn="l">
              <a:lnSpc>
                <a:spcPct val="115000"/>
              </a:lnSpc>
              <a:spcBef>
                <a:spcPts val="1000"/>
              </a:spcBef>
              <a:spcAft>
                <a:spcPts val="0"/>
              </a:spcAft>
              <a:buSzPts val="1600"/>
              <a:buChar char="●"/>
            </a:pPr>
            <a:r>
              <a:rPr lang="en" sz="1600"/>
              <a:t>Regression – Making sure new changes did not break anything that had worked previously.</a:t>
            </a:r>
            <a:endParaRPr sz="1600"/>
          </a:p>
          <a:p>
            <a:pPr indent="0" lvl="0" marL="0" rtl="0" algn="l">
              <a:lnSpc>
                <a:spcPct val="115000"/>
              </a:lnSpc>
              <a:spcBef>
                <a:spcPts val="1000"/>
              </a:spcBef>
              <a:spcAft>
                <a:spcPts val="0"/>
              </a:spcAft>
              <a:buNone/>
            </a:pPr>
            <a:r>
              <a:t/>
            </a:r>
            <a:endParaRPr sz="1600"/>
          </a:p>
          <a:p>
            <a:pPr indent="0" lvl="0" marL="0" rtl="0" algn="l">
              <a:lnSpc>
                <a:spcPct val="115000"/>
              </a:lnSpc>
              <a:spcBef>
                <a:spcPts val="1000"/>
              </a:spcBef>
              <a:spcAft>
                <a:spcPts val="0"/>
              </a:spcAft>
              <a:buClr>
                <a:schemeClr val="dk1"/>
              </a:buClr>
              <a:buSzPts val="1800"/>
              <a:buFont typeface="Arial"/>
              <a:buNone/>
            </a:pPr>
            <a:r>
              <a:rPr b="1" lang="en">
                <a:solidFill>
                  <a:schemeClr val="dk2"/>
                </a:solidFill>
              </a:rPr>
              <a:t>Others</a:t>
            </a:r>
            <a:r>
              <a:rPr b="1" lang="en">
                <a:solidFill>
                  <a:schemeClr val="dk2"/>
                </a:solidFill>
              </a:rPr>
              <a:t>, e.g. security, compliance, etc.</a:t>
            </a:r>
            <a:endParaRPr b="1" sz="1000"/>
          </a:p>
          <a:p>
            <a:pPr indent="0" lvl="0" marL="0" rtl="0" algn="l">
              <a:lnSpc>
                <a:spcPct val="115000"/>
              </a:lnSpc>
              <a:spcBef>
                <a:spcPts val="1000"/>
              </a:spcBef>
              <a:spcAft>
                <a:spcPts val="1000"/>
              </a:spcAft>
              <a:buNone/>
            </a:pPr>
            <a:r>
              <a:t/>
            </a:r>
            <a:endParaRPr sz="1600"/>
          </a:p>
        </p:txBody>
      </p:sp>
      <p:sp>
        <p:nvSpPr>
          <p:cNvPr id="118" name="Google Shape;118;p2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levels</a:t>
            </a:r>
            <a:endParaRPr/>
          </a:p>
        </p:txBody>
      </p:sp>
      <p:sp>
        <p:nvSpPr>
          <p:cNvPr id="124" name="Google Shape;124;p24"/>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spcBef>
                <a:spcPts val="0"/>
              </a:spcBef>
              <a:spcAft>
                <a:spcPts val="1000"/>
              </a:spcAft>
              <a:buSzPts val="1600"/>
              <a:buChar char="●"/>
            </a:pPr>
            <a:r>
              <a:rPr lang="en" sz="1600"/>
              <a:t>Unit testing – Testing components separately (checking modules, classes, functions).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Unit testing – Testing components separately (checking modules, classes, functions).</a:t>
            </a:r>
            <a:endParaRPr sz="1600"/>
          </a:p>
          <a:p>
            <a:pPr indent="-330200" lvl="0" marL="457200" rtl="0" algn="l">
              <a:lnSpc>
                <a:spcPct val="115000"/>
              </a:lnSpc>
              <a:spcBef>
                <a:spcPts val="1000"/>
              </a:spcBef>
              <a:spcAft>
                <a:spcPts val="1000"/>
              </a:spcAft>
              <a:buSzPts val="1600"/>
              <a:buChar char="●"/>
            </a:pPr>
            <a:r>
              <a:rPr lang="en" sz="1600"/>
              <a:t>Integration testing – C</a:t>
            </a:r>
            <a:r>
              <a:rPr lang="en" sz="1600"/>
              <a:t>hecking </a:t>
            </a:r>
            <a:r>
              <a:rPr lang="en" sz="1600"/>
              <a:t>the interaction of components and program modules.</a:t>
            </a:r>
            <a:endParaRPr/>
          </a:p>
        </p:txBody>
      </p:sp>
      <p:sp>
        <p:nvSpPr>
          <p:cNvPr id="130" name="Google Shape;130;p2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levels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6"/>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Unit testing – Testing components separately (checking modules, classes, functions).</a:t>
            </a:r>
            <a:endParaRPr sz="1600"/>
          </a:p>
          <a:p>
            <a:pPr indent="-330200" lvl="0" marL="457200" rtl="0" algn="l">
              <a:lnSpc>
                <a:spcPct val="115000"/>
              </a:lnSpc>
              <a:spcBef>
                <a:spcPts val="1000"/>
              </a:spcBef>
              <a:spcAft>
                <a:spcPts val="0"/>
              </a:spcAft>
              <a:buSzPts val="1600"/>
              <a:buChar char="●"/>
            </a:pPr>
            <a:r>
              <a:rPr lang="en" sz="1600"/>
              <a:t>Integration testing – C</a:t>
            </a:r>
            <a:r>
              <a:rPr lang="en" sz="1600"/>
              <a:t>hecking </a:t>
            </a:r>
            <a:r>
              <a:rPr lang="en" sz="1600"/>
              <a:t>the interaction of components and program modules.</a:t>
            </a:r>
            <a:endParaRPr sz="1600"/>
          </a:p>
          <a:p>
            <a:pPr indent="-330200" lvl="0" marL="457200" rtl="0" algn="l">
              <a:lnSpc>
                <a:spcPct val="115000"/>
              </a:lnSpc>
              <a:spcBef>
                <a:spcPts val="1000"/>
              </a:spcBef>
              <a:spcAft>
                <a:spcPts val="1000"/>
              </a:spcAft>
              <a:buSzPts val="1600"/>
              <a:buChar char="●"/>
            </a:pPr>
            <a:r>
              <a:rPr lang="en" sz="1600"/>
              <a:t>System testing – Checking the entire system.</a:t>
            </a:r>
            <a:endParaRPr/>
          </a:p>
        </p:txBody>
      </p:sp>
      <p:sp>
        <p:nvSpPr>
          <p:cNvPr id="136" name="Google Shape;136;p2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levels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7"/>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spcBef>
                <a:spcPts val="0"/>
              </a:spcBef>
              <a:spcAft>
                <a:spcPts val="0"/>
              </a:spcAft>
              <a:buSzPts val="1600"/>
              <a:buChar char="●"/>
            </a:pPr>
            <a:r>
              <a:rPr lang="en" sz="1600"/>
              <a:t>Unit testing – Testing components separately (checking modules, classes, functions).</a:t>
            </a:r>
            <a:endParaRPr sz="1600"/>
          </a:p>
          <a:p>
            <a:pPr indent="-330200" lvl="0" marL="457200" rtl="0" algn="l">
              <a:spcBef>
                <a:spcPts val="1000"/>
              </a:spcBef>
              <a:spcAft>
                <a:spcPts val="0"/>
              </a:spcAft>
              <a:buSzPts val="1600"/>
              <a:buChar char="●"/>
            </a:pPr>
            <a:r>
              <a:rPr lang="en" sz="1600"/>
              <a:t>Integration testing – </a:t>
            </a:r>
            <a:r>
              <a:rPr lang="en" sz="1600"/>
              <a:t>Checking </a:t>
            </a:r>
            <a:r>
              <a:rPr lang="en" sz="1600"/>
              <a:t>the interaction of components and program modules.</a:t>
            </a:r>
            <a:endParaRPr sz="1600"/>
          </a:p>
          <a:p>
            <a:pPr indent="-330200" lvl="0" marL="457200" rtl="0" algn="l">
              <a:spcBef>
                <a:spcPts val="1000"/>
              </a:spcBef>
              <a:spcAft>
                <a:spcPts val="0"/>
              </a:spcAft>
              <a:buSzPts val="1600"/>
              <a:buChar char="●"/>
            </a:pPr>
            <a:r>
              <a:rPr lang="en" sz="1600"/>
              <a:t>System testing – Checking the entire system.</a:t>
            </a:r>
            <a:endParaRPr sz="1600"/>
          </a:p>
          <a:p>
            <a:pPr indent="-330200" lvl="0" marL="457200" rtl="0" algn="l">
              <a:lnSpc>
                <a:spcPct val="115000"/>
              </a:lnSpc>
              <a:spcBef>
                <a:spcPts val="1000"/>
              </a:spcBef>
              <a:spcAft>
                <a:spcPts val="1000"/>
              </a:spcAft>
              <a:buSzPts val="1600"/>
              <a:buChar char="●"/>
            </a:pPr>
            <a:r>
              <a:rPr lang="en" sz="1600"/>
              <a:t>Acceptance testing – V</a:t>
            </a:r>
            <a:r>
              <a:rPr lang="en" sz="1600"/>
              <a:t>erifying system compliance</a:t>
            </a:r>
            <a:r>
              <a:rPr lang="en" sz="1600"/>
              <a:t> with all the client requirements.</a:t>
            </a:r>
            <a:endParaRPr/>
          </a:p>
        </p:txBody>
      </p:sp>
      <p:sp>
        <p:nvSpPr>
          <p:cNvPr id="142" name="Google Shape;142;p2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levels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Unit testing</a:t>
            </a:r>
            <a:endParaRPr/>
          </a:p>
        </p:txBody>
      </p:sp>
      <p:sp>
        <p:nvSpPr>
          <p:cNvPr id="148" name="Google Shape;148;p28"/>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None/>
            </a:pPr>
            <a:r>
              <a:rPr lang="en" sz="1600"/>
              <a:t>For </a:t>
            </a:r>
            <a:r>
              <a:rPr lang="en" sz="1600"/>
              <a:t>each non-trivial function, their own tests are written that check that the method works correctly:</a:t>
            </a:r>
            <a:endParaRPr sz="1600"/>
          </a:p>
          <a:p>
            <a:pPr indent="-330200" lvl="0" marL="457200" rtl="0" algn="l">
              <a:spcBef>
                <a:spcPts val="600"/>
              </a:spcBef>
              <a:spcAft>
                <a:spcPts val="0"/>
              </a:spcAft>
              <a:buSzPts val="1600"/>
              <a:buChar char="●"/>
            </a:pPr>
            <a:r>
              <a:rPr lang="en" sz="1600"/>
              <a:t>Frequent launch expected ⇒ should run fast</a:t>
            </a:r>
            <a:endParaRPr sz="1600"/>
          </a:p>
          <a:p>
            <a:pPr indent="-330200" lvl="0" marL="457200" rtl="0" algn="l">
              <a:spcBef>
                <a:spcPts val="1000"/>
              </a:spcBef>
              <a:spcAft>
                <a:spcPts val="1000"/>
              </a:spcAft>
              <a:buSzPts val="1600"/>
              <a:buChar char="●"/>
            </a:pPr>
            <a:r>
              <a:rPr lang="en" sz="1600"/>
              <a:t>One test ⇒ one use case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Unit testing in Kotlin</a:t>
            </a:r>
            <a:endParaRPr/>
          </a:p>
        </p:txBody>
      </p:sp>
      <p:sp>
        <p:nvSpPr>
          <p:cNvPr id="154" name="Google Shape;154;p29"/>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sz="1600"/>
              <a:t>The </a:t>
            </a:r>
            <a:r>
              <a:rPr lang="en" sz="1600" u="sng">
                <a:solidFill>
                  <a:schemeClr val="accent3"/>
                </a:solidFill>
                <a:hlinkClick r:id="rId3">
                  <a:extLst>
                    <a:ext uri="{A12FA001-AC4F-418D-AE19-62706E023703}">
                      <ahyp:hlinkClr val="tx"/>
                    </a:ext>
                  </a:extLst>
                </a:hlinkClick>
              </a:rPr>
              <a:t>JUnit5</a:t>
            </a:r>
            <a:r>
              <a:rPr lang="en" sz="1600"/>
              <a:t> framework is the most popular way to test Java and Kotlin programs.</a:t>
            </a:r>
            <a:endParaRPr sz="1600"/>
          </a:p>
          <a:p>
            <a:pPr indent="0" lvl="0" marL="0" rtl="0" algn="l">
              <a:lnSpc>
                <a:spcPct val="115000"/>
              </a:lnSpc>
              <a:spcBef>
                <a:spcPts val="0"/>
              </a:spcBef>
              <a:spcAft>
                <a:spcPts val="0"/>
              </a:spcAft>
              <a:buClr>
                <a:schemeClr val="dk1"/>
              </a:buClr>
              <a:buSzPts val="1800"/>
              <a:buFont typeface="Arial"/>
              <a:buNone/>
            </a:pPr>
            <a:r>
              <a:t/>
            </a:r>
            <a:endParaRPr sz="1100"/>
          </a:p>
          <a:p>
            <a:pPr indent="0" lvl="0" marL="0" rtl="0" algn="l">
              <a:lnSpc>
                <a:spcPct val="115000"/>
              </a:lnSpc>
              <a:spcBef>
                <a:spcPts val="0"/>
              </a:spcBef>
              <a:spcAft>
                <a:spcPts val="0"/>
              </a:spcAft>
              <a:buClr>
                <a:schemeClr val="dk1"/>
              </a:buClr>
              <a:buSzPts val="1800"/>
              <a:buFont typeface="Arial"/>
              <a:buNone/>
            </a:pPr>
            <a:r>
              <a:rPr lang="en" sz="1100">
                <a:solidFill>
                  <a:srgbClr val="CC7832"/>
                </a:solidFill>
                <a:latin typeface="JetBrains Mono"/>
                <a:ea typeface="JetBrains Mono"/>
                <a:cs typeface="JetBrains Mono"/>
                <a:sym typeface="JetBrains Mono"/>
              </a:rPr>
              <a:t>dependencies</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100"/>
              <a:buFont typeface="Arial"/>
              <a:buNone/>
            </a:pP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100"/>
              <a:buFont typeface="Arial"/>
              <a:buNone/>
            </a:pPr>
            <a:r>
              <a:rPr lang="en" sz="1100">
                <a:solidFill>
                  <a:srgbClr val="CC7832"/>
                </a:solidFill>
                <a:latin typeface="JetBrains Mono"/>
                <a:ea typeface="JetBrains Mono"/>
                <a:cs typeface="JetBrains Mono"/>
                <a:sym typeface="JetBrains Mono"/>
              </a:rPr>
              <a:t>testImplementation</a:t>
            </a:r>
            <a:r>
              <a:rPr lang="en" sz="1100">
                <a:solidFill>
                  <a:srgbClr val="37474F"/>
                </a:solidFill>
                <a:latin typeface="JetBrains Mono"/>
                <a:ea typeface="JetBrains Mono"/>
                <a:cs typeface="JetBrains Mono"/>
                <a:sym typeface="JetBrains Mono"/>
              </a:rPr>
              <a:t>(platform(</a:t>
            </a:r>
            <a:r>
              <a:rPr lang="en" sz="1100">
                <a:solidFill>
                  <a:srgbClr val="008800"/>
                </a:solidFill>
                <a:latin typeface="JetBrains Mono"/>
                <a:ea typeface="JetBrains Mono"/>
                <a:cs typeface="JetBrains Mono"/>
                <a:sym typeface="JetBrains Mono"/>
              </a:rPr>
              <a:t>"org.junit:junit-bom:5.8.2"</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CC7832"/>
                </a:solidFill>
                <a:latin typeface="JetBrains Mono"/>
                <a:ea typeface="JetBrains Mono"/>
                <a:cs typeface="JetBrains Mono"/>
                <a:sym typeface="JetBrains Mono"/>
              </a:rPr>
              <a:t>testImplementation</a:t>
            </a:r>
            <a:r>
              <a:rPr lang="en" sz="1100">
                <a:solidFill>
                  <a:srgbClr val="37474F"/>
                </a:solidFill>
                <a:latin typeface="JetBrains Mono"/>
                <a:ea typeface="JetBrains Mono"/>
                <a:cs typeface="JetBrains Mono"/>
                <a:sym typeface="JetBrains Mono"/>
              </a:rPr>
              <a:t>(</a:t>
            </a:r>
            <a:r>
              <a:rPr lang="en" sz="1100">
                <a:solidFill>
                  <a:srgbClr val="008800"/>
                </a:solidFill>
                <a:latin typeface="JetBrains Mono"/>
                <a:ea typeface="JetBrains Mono"/>
                <a:cs typeface="JetBrains Mono"/>
                <a:sym typeface="JetBrains Mono"/>
              </a:rPr>
              <a:t>"org.junit.jupiter:junit-jupiter:5.8.2"</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660E7A"/>
                </a:solidFill>
                <a:latin typeface="JetBrains Mono"/>
                <a:ea typeface="JetBrains Mono"/>
                <a:cs typeface="JetBrains Mono"/>
                <a:sym typeface="JetBrains Mono"/>
              </a:rPr>
              <a:t>tasks</a:t>
            </a:r>
            <a:r>
              <a:rPr lang="en" sz="1100">
                <a:solidFill>
                  <a:srgbClr val="37474F"/>
                </a:solidFill>
                <a:latin typeface="JetBrains Mono"/>
                <a:ea typeface="JetBrains Mono"/>
                <a:cs typeface="JetBrains Mono"/>
                <a:sym typeface="JetBrains Mono"/>
              </a:rPr>
              <a:t>.</a:t>
            </a:r>
            <a:r>
              <a:rPr lang="en" sz="1100">
                <a:solidFill>
                  <a:schemeClr val="accent4"/>
                </a:solidFill>
                <a:latin typeface="JetBrains Mono"/>
                <a:ea typeface="JetBrains Mono"/>
                <a:cs typeface="JetBrains Mono"/>
                <a:sym typeface="JetBrains Mono"/>
              </a:rPr>
              <a:t>test</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useJUnitPlatform()</a:t>
            </a:r>
            <a:endParaRPr sz="1100">
              <a:solidFill>
                <a:srgbClr val="660E7A"/>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None/>
            </a:pPr>
            <a:r>
              <a:rPr lang="en" sz="1100"/>
              <a:t>To run tests:</a:t>
            </a:r>
            <a:r>
              <a:rPr lang="en" sz="1100">
                <a:solidFill>
                  <a:srgbClr val="37474F"/>
                </a:solidFill>
                <a:latin typeface="JetBrains Mono"/>
                <a:ea typeface="JetBrains Mono"/>
                <a:cs typeface="JetBrains Mono"/>
                <a:sym typeface="JetBrains Mono"/>
              </a:rPr>
              <a:t> ./gradlew test</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0"/>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class</a:t>
            </a:r>
            <a:r>
              <a:rPr lang="en" sz="1100">
                <a:solidFill>
                  <a:srgbClr val="37474F"/>
                </a:solidFill>
                <a:latin typeface="JetBrains Mono"/>
                <a:ea typeface="JetBrains Mono"/>
                <a:cs typeface="JetBrains Mono"/>
                <a:sym typeface="JetBrains Mono"/>
              </a:rPr>
              <a:t> MyTests {</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808000"/>
                </a:solidFill>
                <a:latin typeface="JetBrains Mono"/>
                <a:ea typeface="JetBrains Mono"/>
                <a:cs typeface="JetBrains Mono"/>
                <a:sym typeface="JetBrains Mono"/>
              </a:rPr>
              <a:t>@Test</a:t>
            </a:r>
            <a:endParaRPr sz="1100"/>
          </a:p>
          <a:p>
            <a:pPr indent="457200" lvl="0" marL="0" rtl="0" algn="l">
              <a:lnSpc>
                <a:spcPct val="115000"/>
              </a:lnSpc>
              <a:spcBef>
                <a:spcPts val="0"/>
              </a:spcBef>
              <a:spcAft>
                <a:spcPts val="0"/>
              </a:spcAft>
              <a:buClr>
                <a:schemeClr val="dk1"/>
              </a:buClr>
              <a:buSzPts val="1800"/>
              <a:buFont typeface="Arial"/>
              <a:buNone/>
            </a:pPr>
            <a:r>
              <a:rPr lang="en" sz="1100">
                <a:solidFill>
                  <a:srgbClr val="808000"/>
                </a:solidFill>
                <a:latin typeface="JetBrains Mono"/>
                <a:ea typeface="JetBrains Mono"/>
                <a:cs typeface="JetBrains Mono"/>
                <a:sym typeface="JetBrains Mono"/>
              </a:rPr>
              <a:t>@DisplayName</a:t>
            </a:r>
            <a:r>
              <a:rPr lang="en" sz="1100">
                <a:solidFill>
                  <a:srgbClr val="37474F"/>
                </a:solidFill>
                <a:latin typeface="JetBrains Mono"/>
                <a:ea typeface="JetBrains Mono"/>
                <a:cs typeface="JetBrains Mono"/>
                <a:sym typeface="JetBrains Mono"/>
              </a:rPr>
              <a:t>(</a:t>
            </a:r>
            <a:r>
              <a:rPr lang="en" sz="1100">
                <a:solidFill>
                  <a:srgbClr val="008000"/>
                </a:solidFill>
                <a:latin typeface="JetBrains Mono"/>
                <a:ea typeface="JetBrains Mono"/>
                <a:cs typeface="JetBrains Mono"/>
                <a:sym typeface="JetBrains Mono"/>
              </a:rPr>
              <a:t>"</a:t>
            </a:r>
            <a:r>
              <a:rPr b="1" lang="en" sz="1100">
                <a:solidFill>
                  <a:srgbClr val="008000"/>
                </a:solidFill>
                <a:highlight>
                  <a:schemeClr val="lt1"/>
                </a:highlight>
                <a:latin typeface="JetBrains Mono"/>
                <a:ea typeface="JetBrains Mono"/>
                <a:cs typeface="JetBrains Mono"/>
                <a:sym typeface="JetBrains Mono"/>
              </a:rPr>
              <a:t>Check if the calculator works correctly</a:t>
            </a:r>
            <a:r>
              <a:rPr lang="en" sz="1100">
                <a:solidFill>
                  <a:srgbClr val="008000"/>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a:t>
            </a:r>
            <a:r>
              <a:rPr b="1" lang="en" sz="1100">
                <a:solidFill>
                  <a:srgbClr val="000080"/>
                </a:solidFill>
                <a:highlight>
                  <a:schemeClr val="lt1"/>
                </a:highlight>
                <a:latin typeface="JetBrains Mono"/>
                <a:ea typeface="JetBrains Mono"/>
                <a:cs typeface="JetBrains Mono"/>
                <a:sym typeface="JetBrains Mono"/>
              </a:rPr>
              <a:t> </a:t>
            </a:r>
            <a:r>
              <a:rPr lang="en" sz="1100">
                <a:solidFill>
                  <a:srgbClr val="37474F"/>
                </a:solidFill>
                <a:latin typeface="JetBrains Mono"/>
                <a:ea typeface="JetBrains Mono"/>
                <a:cs typeface="JetBrains Mono"/>
                <a:sym typeface="JetBrains Mono"/>
              </a:rPr>
              <a:t>testCalculator() {</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Assertions.assertEquals(</a:t>
            </a:r>
            <a:endParaRPr sz="1100">
              <a:solidFill>
                <a:srgbClr val="37474F"/>
              </a:solidFill>
              <a:latin typeface="JetBrains Mono"/>
              <a:ea typeface="JetBrains Mono"/>
              <a:cs typeface="JetBrains Mono"/>
              <a:sym typeface="JetBrains Mono"/>
            </a:endParaRPr>
          </a:p>
          <a:p>
            <a:pPr indent="457200" lvl="0" marL="91440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3</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13716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myCalculator(</a:t>
            </a:r>
            <a:r>
              <a:rPr lang="en" sz="1100">
                <a:solidFill>
                  <a:srgbClr val="3F51B5"/>
                </a:solidFill>
                <a:latin typeface="JetBrains Mono"/>
                <a:ea typeface="JetBrains Mono"/>
                <a:cs typeface="JetBrains Mono"/>
                <a:sym typeface="JetBrains Mono"/>
              </a:rPr>
              <a:t>1</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2</a:t>
            </a:r>
            <a:r>
              <a:rPr lang="en" sz="1100">
                <a:solidFill>
                  <a:srgbClr val="37474F"/>
                </a:solidFill>
                <a:latin typeface="JetBrains Mono"/>
                <a:ea typeface="JetBrains Mono"/>
                <a:cs typeface="JetBrains Mono"/>
                <a:sym typeface="JetBrains Mono"/>
              </a:rPr>
              <a:t>, </a:t>
            </a:r>
            <a:r>
              <a:rPr b="1" lang="en" sz="1100">
                <a:solidFill>
                  <a:srgbClr val="008000"/>
                </a:solidFill>
                <a:highlight>
                  <a:schemeClr val="lt1"/>
                </a:highlight>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1371600" rtl="0" algn="l">
              <a:lnSpc>
                <a:spcPct val="115000"/>
              </a:lnSpc>
              <a:spcBef>
                <a:spcPts val="0"/>
              </a:spcBef>
              <a:spcAft>
                <a:spcPts val="0"/>
              </a:spcAft>
              <a:buClr>
                <a:schemeClr val="dk1"/>
              </a:buClr>
              <a:buSzPts val="1800"/>
              <a:buFont typeface="Arial"/>
              <a:buNone/>
            </a:pPr>
            <a:r>
              <a:rPr b="1" lang="en" sz="1100">
                <a:solidFill>
                  <a:srgbClr val="008000"/>
                </a:solidFill>
                <a:highlight>
                  <a:schemeClr val="lt1"/>
                </a:highlight>
                <a:latin typeface="JetBrains Mono"/>
                <a:ea typeface="JetBrains Mono"/>
                <a:cs typeface="JetBrains Mono"/>
                <a:sym typeface="JetBrains Mono"/>
              </a:rPr>
              <a:t>"Assertion error message"</a:t>
            </a:r>
            <a:endParaRPr b="1" sz="1100">
              <a:solidFill>
                <a:srgbClr val="008000"/>
              </a:solidFill>
              <a:highlight>
                <a:schemeClr val="lt1"/>
              </a:highlight>
              <a:latin typeface="JetBrains Mono"/>
              <a:ea typeface="JetBrains Mono"/>
              <a:cs typeface="JetBrains Mono"/>
              <a:sym typeface="JetBrains Mono"/>
            </a:endParaRPr>
          </a:p>
          <a:p>
            <a:pPr indent="457200" lvl="0" marL="4572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p>
          <a:p>
            <a:pPr indent="0" lvl="0" marL="0" rtl="0" algn="l">
              <a:lnSpc>
                <a:spcPct val="115000"/>
              </a:lnSpc>
              <a:spcBef>
                <a:spcPts val="0"/>
              </a:spcBef>
              <a:spcAft>
                <a:spcPts val="0"/>
              </a:spcAft>
              <a:buNone/>
            </a:pPr>
            <a:r>
              <a:t/>
            </a:r>
            <a:endParaRPr/>
          </a:p>
        </p:txBody>
      </p:sp>
      <p:sp>
        <p:nvSpPr>
          <p:cNvPr id="160" name="Google Shape;160;p3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Unit testing in Kotlin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a:t>
            </a:r>
            <a:endParaRPr/>
          </a:p>
        </p:txBody>
      </p:sp>
      <p:sp>
        <p:nvSpPr>
          <p:cNvPr id="55" name="Google Shape;55;p13"/>
          <p:cNvSpPr txBox="1"/>
          <p:nvPr>
            <p:ph idx="1" type="body"/>
          </p:nvPr>
        </p:nvSpPr>
        <p:spPr>
          <a:xfrm>
            <a:off x="292599" y="1335025"/>
            <a:ext cx="76323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a:t>The </a:t>
            </a:r>
            <a:r>
              <a:rPr lang="en"/>
              <a:t>software development experience we’ve accumulated over the many years unfortunately tells us that</a:t>
            </a:r>
            <a:endParaRPr/>
          </a:p>
          <a:p>
            <a:pPr indent="-317500" lvl="0" marL="457200" rtl="0" algn="l">
              <a:lnSpc>
                <a:spcPct val="115000"/>
              </a:lnSpc>
              <a:spcBef>
                <a:spcPts val="1000"/>
              </a:spcBef>
              <a:spcAft>
                <a:spcPts val="0"/>
              </a:spcAft>
              <a:buSzPts val="1400"/>
              <a:buChar char="●"/>
            </a:pPr>
            <a:r>
              <a:rPr lang="en"/>
              <a:t>Every </a:t>
            </a:r>
            <a:r>
              <a:rPr lang="en"/>
              <a:t>program contains bugs.</a:t>
            </a:r>
            <a:endParaRPr/>
          </a:p>
          <a:p>
            <a:pPr indent="-317500" lvl="0" marL="457200" rtl="0" algn="l">
              <a:lnSpc>
                <a:spcPct val="115000"/>
              </a:lnSpc>
              <a:spcBef>
                <a:spcPts val="1000"/>
              </a:spcBef>
              <a:spcAft>
                <a:spcPts val="0"/>
              </a:spcAft>
              <a:buSzPts val="1400"/>
              <a:buChar char="●"/>
            </a:pPr>
            <a:r>
              <a:rPr lang="en"/>
              <a:t>If a program does not contain bugs, the algorithm that it implements contains them.</a:t>
            </a:r>
            <a:endParaRPr/>
          </a:p>
          <a:p>
            <a:pPr indent="-317500" lvl="0" marL="457200" rtl="0" algn="l">
              <a:lnSpc>
                <a:spcPct val="115000"/>
              </a:lnSpc>
              <a:spcBef>
                <a:spcPts val="1000"/>
              </a:spcBef>
              <a:spcAft>
                <a:spcPts val="1000"/>
              </a:spcAft>
              <a:buSzPts val="1400"/>
              <a:buChar char="●"/>
            </a:pPr>
            <a:r>
              <a:rPr lang="en"/>
              <a:t>If neither the program nor the algorithm contains bugs, no one needs the program (almost always).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1"/>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class</a:t>
            </a:r>
            <a:r>
              <a:rPr lang="en" sz="1100">
                <a:solidFill>
                  <a:srgbClr val="37474F"/>
                </a:solidFill>
                <a:latin typeface="JetBrains Mono"/>
                <a:ea typeface="JetBrains Mono"/>
                <a:cs typeface="JetBrains Mono"/>
                <a:sym typeface="JetBrains Mono"/>
              </a:rPr>
              <a:t> MyParametrizedTests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companion object</a:t>
            </a:r>
            <a:r>
              <a:rPr lang="en" sz="1100">
                <a:solidFill>
                  <a:srgbClr val="37474F"/>
                </a:solidFill>
                <a:latin typeface="JetBrains Mono"/>
                <a:ea typeface="JetBrains Mono"/>
                <a:cs typeface="JetBrains Mono"/>
                <a:sym typeface="JetBrains Mono"/>
              </a:rPr>
              <a:t>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t>
            </a:r>
            <a:r>
              <a:rPr lang="en" sz="1100">
                <a:solidFill>
                  <a:srgbClr val="808000"/>
                </a:solidFill>
                <a:latin typeface="JetBrains Mono"/>
                <a:ea typeface="JetBrains Mono"/>
                <a:cs typeface="JetBrains Mono"/>
                <a:sym typeface="JetBrains Mono"/>
              </a:rPr>
              <a:t>@JvmStatic</a:t>
            </a:r>
            <a:endParaRPr sz="1100">
              <a:solidFill>
                <a:srgbClr val="37474F"/>
              </a:solidFill>
              <a:latin typeface="JetBrains Mono"/>
              <a:ea typeface="JetBrains Mono"/>
              <a:cs typeface="JetBrains Mono"/>
              <a:sym typeface="JetBrains Mono"/>
            </a:endParaRPr>
          </a:p>
          <a:p>
            <a:pPr indent="457200" lvl="0" marL="45720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a:t>
            </a:r>
            <a:r>
              <a:rPr b="1" lang="en" sz="1100">
                <a:solidFill>
                  <a:srgbClr val="000080"/>
                </a:solidFill>
                <a:highlight>
                  <a:schemeClr val="lt1"/>
                </a:highlight>
                <a:latin typeface="JetBrains Mono"/>
                <a:ea typeface="JetBrains Mono"/>
                <a:cs typeface="JetBrains Mono"/>
                <a:sym typeface="JetBrains Mono"/>
              </a:rPr>
              <a:t> </a:t>
            </a:r>
            <a:r>
              <a:rPr lang="en" sz="1100">
                <a:solidFill>
                  <a:srgbClr val="37474F"/>
                </a:solidFill>
                <a:latin typeface="JetBrains Mono"/>
                <a:ea typeface="JetBrains Mono"/>
                <a:cs typeface="JetBrains Mono"/>
                <a:sym typeface="JetBrains Mono"/>
              </a:rPr>
              <a:t>calculatorInputs() = listOf(</a:t>
            </a:r>
            <a:endParaRPr sz="1100">
              <a:solidFill>
                <a:srgbClr val="37474F"/>
              </a:solidFill>
              <a:latin typeface="JetBrains Mono"/>
              <a:ea typeface="JetBrains Mono"/>
              <a:cs typeface="JetBrains Mono"/>
              <a:sym typeface="JetBrains Mono"/>
            </a:endParaRPr>
          </a:p>
          <a:p>
            <a:pPr indent="457200" lvl="0" marL="4572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Arguments.of(</a:t>
            </a:r>
            <a:r>
              <a:rPr lang="en" sz="1100">
                <a:solidFill>
                  <a:srgbClr val="3F51B5"/>
                </a:solidFill>
                <a:latin typeface="JetBrains Mono"/>
                <a:ea typeface="JetBrains Mono"/>
                <a:cs typeface="JetBrains Mono"/>
                <a:sym typeface="JetBrains Mono"/>
              </a:rPr>
              <a:t>1</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2</a:t>
            </a:r>
            <a:r>
              <a:rPr lang="en" sz="1100">
                <a:solidFill>
                  <a:srgbClr val="37474F"/>
                </a:solidFill>
                <a:latin typeface="JetBrains Mono"/>
                <a:ea typeface="JetBrains Mono"/>
                <a:cs typeface="JetBrains Mono"/>
                <a:sym typeface="JetBrains Mono"/>
              </a:rPr>
              <a:t>, </a:t>
            </a:r>
            <a:r>
              <a:rPr b="1" lang="en" sz="1100">
                <a:solidFill>
                  <a:srgbClr val="008000"/>
                </a:solidFill>
                <a:highlight>
                  <a:schemeClr val="lt1"/>
                </a:highlight>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3</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4572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Arguments.of(</a:t>
            </a:r>
            <a:r>
              <a:rPr lang="en" sz="1100">
                <a:solidFill>
                  <a:srgbClr val="3F51B5"/>
                </a:solidFill>
                <a:latin typeface="JetBrains Mono"/>
                <a:ea typeface="JetBrains Mono"/>
                <a:cs typeface="JetBrains Mono"/>
                <a:sym typeface="JetBrains Mono"/>
              </a:rPr>
              <a:t>0</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5</a:t>
            </a:r>
            <a:r>
              <a:rPr lang="en" sz="1100">
                <a:solidFill>
                  <a:srgbClr val="37474F"/>
                </a:solidFill>
                <a:latin typeface="JetBrains Mono"/>
                <a:ea typeface="JetBrains Mono"/>
                <a:cs typeface="JetBrains Mono"/>
                <a:sym typeface="JetBrains Mono"/>
              </a:rPr>
              <a:t>, </a:t>
            </a:r>
            <a:r>
              <a:rPr b="1" lang="en" sz="1100">
                <a:solidFill>
                  <a:srgbClr val="008000"/>
                </a:solidFill>
                <a:highlight>
                  <a:schemeClr val="lt1"/>
                </a:highlight>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 </a:t>
            </a:r>
            <a:r>
              <a:rPr lang="en" sz="1100">
                <a:solidFill>
                  <a:srgbClr val="3F51B5"/>
                </a:solidFill>
                <a:latin typeface="JetBrains Mono"/>
                <a:ea typeface="JetBrains Mono"/>
                <a:cs typeface="JetBrains Mono"/>
                <a:sym typeface="JetBrains Mono"/>
              </a:rPr>
              <a:t>5</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4572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45720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808000"/>
                </a:solidFill>
                <a:latin typeface="JetBrains Mono"/>
                <a:ea typeface="JetBrains Mono"/>
                <a:cs typeface="JetBrains Mono"/>
                <a:sym typeface="JetBrains Mono"/>
              </a:rPr>
              <a:t>@ParameterizedTest</a:t>
            </a:r>
            <a:endParaRPr sz="1100"/>
          </a:p>
          <a:p>
            <a:pPr indent="457200" lvl="0" marL="0" rtl="0" algn="l">
              <a:lnSpc>
                <a:spcPct val="115000"/>
              </a:lnSpc>
              <a:spcBef>
                <a:spcPts val="0"/>
              </a:spcBef>
              <a:spcAft>
                <a:spcPts val="0"/>
              </a:spcAft>
              <a:buClr>
                <a:schemeClr val="dk1"/>
              </a:buClr>
              <a:buSzPts val="1800"/>
              <a:buFont typeface="Arial"/>
              <a:buNone/>
            </a:pPr>
            <a:r>
              <a:rPr lang="en" sz="1100">
                <a:solidFill>
                  <a:srgbClr val="808000"/>
                </a:solidFill>
                <a:latin typeface="JetBrains Mono"/>
                <a:ea typeface="JetBrains Mono"/>
                <a:cs typeface="JetBrains Mono"/>
                <a:sym typeface="JetBrains Mono"/>
              </a:rPr>
              <a:t>@MethodSource</a:t>
            </a:r>
            <a:r>
              <a:rPr lang="en" sz="1100">
                <a:solidFill>
                  <a:srgbClr val="37474F"/>
                </a:solidFill>
                <a:latin typeface="JetBrains Mono"/>
                <a:ea typeface="JetBrains Mono"/>
                <a:cs typeface="JetBrains Mono"/>
                <a:sym typeface="JetBrains Mono"/>
              </a:rPr>
              <a:t>(</a:t>
            </a:r>
            <a:r>
              <a:rPr lang="en" sz="1100">
                <a:solidFill>
                  <a:srgbClr val="008000"/>
                </a:solidFill>
                <a:latin typeface="JetBrains Mono"/>
                <a:ea typeface="JetBrains Mono"/>
                <a:cs typeface="JetBrains Mono"/>
                <a:sym typeface="JetBrains Mono"/>
              </a:rPr>
              <a:t>"</a:t>
            </a:r>
            <a:r>
              <a:rPr b="1" lang="en" sz="1100">
                <a:solidFill>
                  <a:srgbClr val="008000"/>
                </a:solidFill>
                <a:highlight>
                  <a:schemeClr val="lt1"/>
                </a:highlight>
                <a:latin typeface="JetBrains Mono"/>
                <a:ea typeface="JetBrains Mono"/>
                <a:cs typeface="JetBrains Mono"/>
                <a:sym typeface="JetBrains Mono"/>
              </a:rPr>
              <a:t>calculatorInputs</a:t>
            </a:r>
            <a:r>
              <a:rPr lang="en" sz="1100">
                <a:solidFill>
                  <a:srgbClr val="008000"/>
                </a:solidFill>
                <a:latin typeface="JetBrains Mono"/>
                <a:ea typeface="JetBrains Mono"/>
                <a:cs typeface="JetBrains Mono"/>
                <a:sym typeface="JetBrains Mono"/>
              </a:rPr>
              <a:t>"</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F51B5"/>
                </a:solidFill>
                <a:latin typeface="JetBrains Mono"/>
                <a:ea typeface="JetBrains Mono"/>
                <a:cs typeface="JetBrains Mono"/>
                <a:sym typeface="JetBrains Mono"/>
              </a:rPr>
              <a:t>fun</a:t>
            </a:r>
            <a:r>
              <a:rPr b="1" lang="en" sz="1100">
                <a:solidFill>
                  <a:srgbClr val="000080"/>
                </a:solidFill>
                <a:highlight>
                  <a:schemeClr val="lt1"/>
                </a:highlight>
                <a:latin typeface="JetBrains Mono"/>
                <a:ea typeface="JetBrains Mono"/>
                <a:cs typeface="JetBrains Mono"/>
                <a:sym typeface="JetBrains Mono"/>
              </a:rPr>
              <a:t> </a:t>
            </a:r>
            <a:r>
              <a:rPr lang="en" sz="1100">
                <a:solidFill>
                  <a:srgbClr val="37474F"/>
                </a:solidFill>
                <a:latin typeface="JetBrains Mono"/>
                <a:ea typeface="JetBrains Mono"/>
                <a:cs typeface="JetBrains Mono"/>
                <a:sym typeface="JetBrains Mono"/>
              </a:rPr>
              <a:t>testCalculator(a: Int, b: Int, op: String, expected: Int) {</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	Assertions.assertEquals(expected, myCalculator(a, b, op), </a:t>
            </a:r>
            <a:r>
              <a:rPr b="1" lang="en" sz="1100">
                <a:solidFill>
                  <a:srgbClr val="008000"/>
                </a:solidFill>
                <a:highlight>
                  <a:schemeClr val="lt1"/>
                </a:highlight>
                <a:latin typeface="JetBrains Mono"/>
                <a:ea typeface="JetBrains Mono"/>
                <a:cs typeface="JetBrains Mono"/>
                <a:sym typeface="JetBrains Mono"/>
              </a:rPr>
              <a:t>"Assertion error message"</a:t>
            </a: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45720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rPr lang="en" sz="1100">
                <a:solidFill>
                  <a:srgbClr val="37474F"/>
                </a:solidFill>
                <a:latin typeface="JetBrains Mono"/>
                <a:ea typeface="JetBrains Mono"/>
                <a:cs typeface="JetBrains Mono"/>
                <a:sym typeface="JetBrains Mono"/>
              </a:rPr>
              <a:t>}</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t/>
            </a:r>
            <a:endParaRPr sz="1100">
              <a:solidFill>
                <a:srgbClr val="37474F"/>
              </a:solidFill>
              <a:latin typeface="JetBrains Mono"/>
              <a:ea typeface="JetBrains Mono"/>
              <a:cs typeface="JetBrains Mono"/>
              <a:sym typeface="JetBrains Mono"/>
            </a:endParaRPr>
          </a:p>
          <a:p>
            <a:pPr indent="0" lvl="0" marL="0" rtl="0" algn="l">
              <a:lnSpc>
                <a:spcPct val="115000"/>
              </a:lnSpc>
              <a:spcBef>
                <a:spcPts val="0"/>
              </a:spcBef>
              <a:spcAft>
                <a:spcPts val="0"/>
              </a:spcAft>
              <a:buClr>
                <a:schemeClr val="dk1"/>
              </a:buClr>
              <a:buSzPts val="1800"/>
              <a:buFont typeface="Arial"/>
              <a:buNone/>
            </a:pPr>
            <a:r>
              <a:t/>
            </a:r>
            <a:endParaRPr sz="1100"/>
          </a:p>
          <a:p>
            <a:pPr indent="0" lvl="0" marL="0" rtl="0" algn="l">
              <a:lnSpc>
                <a:spcPct val="115000"/>
              </a:lnSpc>
              <a:spcBef>
                <a:spcPts val="0"/>
              </a:spcBef>
              <a:spcAft>
                <a:spcPts val="0"/>
              </a:spcAft>
              <a:buClr>
                <a:schemeClr val="dk1"/>
              </a:buClr>
              <a:buSzPts val="1800"/>
              <a:buFont typeface="Arial"/>
              <a:buNone/>
            </a:pPr>
            <a:r>
              <a:t/>
            </a:r>
            <a:endParaRPr sz="1100"/>
          </a:p>
          <a:p>
            <a:pPr indent="0" lvl="0" marL="0" rtl="0" algn="l">
              <a:lnSpc>
                <a:spcPct val="115000"/>
              </a:lnSpc>
              <a:spcBef>
                <a:spcPts val="0"/>
              </a:spcBef>
              <a:spcAft>
                <a:spcPts val="0"/>
              </a:spcAft>
              <a:buNone/>
            </a:pPr>
            <a:r>
              <a:t/>
            </a:r>
            <a:endParaRPr sz="1100"/>
          </a:p>
        </p:txBody>
      </p:sp>
      <p:sp>
        <p:nvSpPr>
          <p:cNvPr id="166" name="Google Shape;166;p31"/>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Unit testing in Kotlin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2"/>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Clr>
                <a:schemeClr val="dk1"/>
              </a:buClr>
              <a:buSzPts val="1800"/>
              <a:buFont typeface="Arial"/>
              <a:buNone/>
            </a:pPr>
            <a:r>
              <a:rPr lang="en"/>
              <a:t>There are many annotations for tests customization.</a:t>
            </a:r>
            <a:endParaRPr/>
          </a:p>
          <a:p>
            <a:pPr indent="0" lvl="0" marL="0" rtl="0" algn="l">
              <a:lnSpc>
                <a:spcPct val="115000"/>
              </a:lnSpc>
              <a:spcBef>
                <a:spcPts val="0"/>
              </a:spcBef>
              <a:spcAft>
                <a:spcPts val="0"/>
              </a:spcAft>
              <a:buClr>
                <a:schemeClr val="dk1"/>
              </a:buClr>
              <a:buSzPts val="1800"/>
              <a:buFont typeface="Arial"/>
              <a:buNone/>
            </a:pPr>
            <a:r>
              <a:t/>
            </a:r>
            <a:endParaRPr/>
          </a:p>
          <a:p>
            <a:pPr indent="-317500" lvl="0" marL="457200" rtl="0" algn="l">
              <a:lnSpc>
                <a:spcPct val="115000"/>
              </a:lnSpc>
              <a:spcBef>
                <a:spcPts val="0"/>
              </a:spcBef>
              <a:spcAft>
                <a:spcPts val="0"/>
              </a:spcAft>
              <a:buSzPts val="1400"/>
              <a:buChar char="●"/>
            </a:pPr>
            <a:r>
              <a:rPr lang="en">
                <a:solidFill>
                  <a:srgbClr val="808000"/>
                </a:solidFill>
                <a:latin typeface="JetBrains Mono"/>
                <a:ea typeface="JetBrains Mono"/>
                <a:cs typeface="JetBrains Mono"/>
                <a:sym typeface="JetBrains Mono"/>
              </a:rPr>
              <a:t>@BeforeEach </a:t>
            </a:r>
            <a:r>
              <a:rPr lang="en"/>
              <a:t>– Methods with this annotation are run before each test.</a:t>
            </a:r>
            <a:endParaRPr/>
          </a:p>
          <a:p>
            <a:pPr indent="-317500" lvl="0" marL="457200" rtl="0" algn="l">
              <a:lnSpc>
                <a:spcPct val="115000"/>
              </a:lnSpc>
              <a:spcBef>
                <a:spcPts val="1000"/>
              </a:spcBef>
              <a:spcAft>
                <a:spcPts val="0"/>
              </a:spcAft>
              <a:buSzPts val="1400"/>
              <a:buChar char="●"/>
            </a:pPr>
            <a:r>
              <a:rPr lang="en">
                <a:solidFill>
                  <a:srgbClr val="808000"/>
                </a:solidFill>
                <a:latin typeface="JetBrains Mono"/>
                <a:ea typeface="JetBrains Mono"/>
                <a:cs typeface="JetBrains Mono"/>
                <a:sym typeface="JetBrains Mono"/>
              </a:rPr>
              <a:t>@AfterEach </a:t>
            </a:r>
            <a:r>
              <a:rPr lang="en"/>
              <a:t>– Methods with this annotation are run after each test.</a:t>
            </a:r>
            <a:endParaRPr/>
          </a:p>
          <a:p>
            <a:pPr indent="0" lvl="0" marL="457200" rtl="0" algn="l">
              <a:lnSpc>
                <a:spcPct val="115000"/>
              </a:lnSpc>
              <a:spcBef>
                <a:spcPts val="1000"/>
              </a:spcBef>
              <a:spcAft>
                <a:spcPts val="0"/>
              </a:spcAft>
              <a:buNone/>
            </a:pPr>
            <a:r>
              <a:t/>
            </a:r>
            <a:endParaRPr/>
          </a:p>
          <a:p>
            <a:pPr indent="-317500" lvl="0" marL="457200" rtl="0" algn="l">
              <a:lnSpc>
                <a:spcPct val="115000"/>
              </a:lnSpc>
              <a:spcBef>
                <a:spcPts val="1000"/>
              </a:spcBef>
              <a:spcAft>
                <a:spcPts val="0"/>
              </a:spcAft>
              <a:buSzPts val="1400"/>
              <a:buChar char="●"/>
            </a:pPr>
            <a:r>
              <a:rPr lang="en">
                <a:solidFill>
                  <a:srgbClr val="808000"/>
                </a:solidFill>
                <a:latin typeface="JetBrains Mono"/>
                <a:ea typeface="JetBrains Mono"/>
                <a:cs typeface="JetBrains Mono"/>
                <a:sym typeface="JetBrains Mono"/>
              </a:rPr>
              <a:t>@BeforeAll </a:t>
            </a:r>
            <a:r>
              <a:rPr lang="en"/>
              <a:t>– Methods with this annotation are run before all tests in the class.</a:t>
            </a:r>
            <a:endParaRPr/>
          </a:p>
          <a:p>
            <a:pPr indent="-317500" lvl="0" marL="457200" rtl="0" algn="l">
              <a:lnSpc>
                <a:spcPct val="115000"/>
              </a:lnSpc>
              <a:spcBef>
                <a:spcPts val="1000"/>
              </a:spcBef>
              <a:spcAft>
                <a:spcPts val="1000"/>
              </a:spcAft>
              <a:buSzPts val="1400"/>
              <a:buChar char="●"/>
            </a:pPr>
            <a:r>
              <a:rPr lang="en">
                <a:solidFill>
                  <a:srgbClr val="808000"/>
                </a:solidFill>
                <a:latin typeface="JetBrains Mono"/>
                <a:ea typeface="JetBrains Mono"/>
                <a:cs typeface="JetBrains Mono"/>
                <a:sym typeface="JetBrains Mono"/>
              </a:rPr>
              <a:t>@AfterAll </a:t>
            </a:r>
            <a:r>
              <a:rPr lang="en"/>
              <a:t>– Methods with this annotation are run after all tests in the class.</a:t>
            </a:r>
            <a:endParaRPr/>
          </a:p>
        </p:txBody>
      </p:sp>
      <p:sp>
        <p:nvSpPr>
          <p:cNvPr id="172" name="Google Shape;172;p32"/>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Unit testing in Kotlin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3"/>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Code quality</a:t>
            </a:r>
            <a:endParaRPr/>
          </a:p>
        </p:txBody>
      </p:sp>
      <p:sp>
        <p:nvSpPr>
          <p:cNvPr id="178" name="Google Shape;178;p33"/>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0" lvl="0" marL="0" rtl="0" algn="l">
              <a:spcBef>
                <a:spcPts val="0"/>
              </a:spcBef>
              <a:spcAft>
                <a:spcPts val="0"/>
              </a:spcAft>
              <a:buClr>
                <a:schemeClr val="dk1"/>
              </a:buClr>
              <a:buSzPts val="1800"/>
              <a:buFont typeface="Arial"/>
              <a:buNone/>
            </a:pPr>
            <a:r>
              <a:rPr lang="en"/>
              <a:t>Often, testing includes checking not only the correctness of the functionality but also the </a:t>
            </a:r>
            <a:r>
              <a:rPr b="1" lang="en"/>
              <a:t>quality</a:t>
            </a:r>
            <a:r>
              <a:rPr lang="en"/>
              <a:t> of the code itself.</a:t>
            </a:r>
            <a:endParaRPr/>
          </a:p>
          <a:p>
            <a:pPr indent="0" lvl="0" marL="0" rtl="0" algn="l">
              <a:spcBef>
                <a:spcPts val="0"/>
              </a:spcBef>
              <a:spcAft>
                <a:spcPts val="0"/>
              </a:spcAft>
              <a:buClr>
                <a:schemeClr val="dk1"/>
              </a:buClr>
              <a:buSzPts val="1800"/>
              <a:buFont typeface="Arial"/>
              <a:buNone/>
            </a:pPr>
            <a:r>
              <a:t/>
            </a:r>
            <a:endParaRPr/>
          </a:p>
          <a:p>
            <a:pPr indent="0" lvl="0" marL="0" rtl="0" algn="l">
              <a:spcBef>
                <a:spcPts val="0"/>
              </a:spcBef>
              <a:spcAft>
                <a:spcPts val="0"/>
              </a:spcAft>
              <a:buClr>
                <a:schemeClr val="dk1"/>
              </a:buClr>
              <a:buSzPts val="1800"/>
              <a:buFont typeface="Arial"/>
              <a:buNone/>
            </a:pPr>
            <a:r>
              <a:rPr lang="en"/>
              <a:t>Static </a:t>
            </a:r>
            <a:r>
              <a:rPr lang="en"/>
              <a:t>code analyzers such as </a:t>
            </a:r>
            <a:r>
              <a:rPr lang="en" u="sng">
                <a:solidFill>
                  <a:schemeClr val="accent3"/>
                </a:solidFill>
                <a:hlinkClick r:id="rId3">
                  <a:extLst>
                    <a:ext uri="{A12FA001-AC4F-418D-AE19-62706E023703}">
                      <ahyp:hlinkClr val="tx"/>
                    </a:ext>
                  </a:extLst>
                </a:hlinkClick>
              </a:rPr>
              <a:t>detekt</a:t>
            </a:r>
            <a:r>
              <a:rPr lang="en"/>
              <a:t>, </a:t>
            </a:r>
            <a:r>
              <a:rPr lang="en" u="sng">
                <a:solidFill>
                  <a:schemeClr val="accent3"/>
                </a:solidFill>
                <a:hlinkClick r:id="rId4">
                  <a:extLst>
                    <a:ext uri="{A12FA001-AC4F-418D-AE19-62706E023703}">
                      <ahyp:hlinkClr val="tx"/>
                    </a:ext>
                  </a:extLst>
                </a:hlinkClick>
              </a:rPr>
              <a:t>ktlint</a:t>
            </a:r>
            <a:r>
              <a:rPr lang="en"/>
              <a:t>, and </a:t>
            </a:r>
            <a:r>
              <a:rPr lang="en" u="sng">
                <a:solidFill>
                  <a:schemeClr val="accent3"/>
                </a:solidFill>
                <a:hlinkClick r:id="rId5">
                  <a:extLst>
                    <a:ext uri="{A12FA001-AC4F-418D-AE19-62706E023703}">
                      <ahyp:hlinkClr val="tx"/>
                    </a:ext>
                  </a:extLst>
                </a:hlinkClick>
              </a:rPr>
              <a:t>diktat</a:t>
            </a:r>
            <a:r>
              <a:rPr lang="en"/>
              <a:t> exist to help you avoid having to do this manually.</a:t>
            </a:r>
            <a:endParaRPr/>
          </a:p>
          <a:p>
            <a:pPr indent="0" lvl="0" marL="0" rtl="0" algn="l">
              <a:spcBef>
                <a:spcPts val="0"/>
              </a:spcBef>
              <a:spcAft>
                <a:spcPts val="0"/>
              </a:spcAft>
              <a:buClr>
                <a:schemeClr val="dk1"/>
              </a:buClr>
              <a:buSzPts val="1800"/>
              <a:buFont typeface="Arial"/>
              <a:buNone/>
            </a:pPr>
            <a:r>
              <a:t/>
            </a:r>
            <a:endParaRPr/>
          </a:p>
          <a:p>
            <a:pPr indent="0" lvl="0" marL="0" rtl="0" algn="l">
              <a:spcBef>
                <a:spcPts val="0"/>
              </a:spcBef>
              <a:spcAft>
                <a:spcPts val="0"/>
              </a:spcAft>
              <a:buClr>
                <a:schemeClr val="dk1"/>
              </a:buClr>
              <a:buSzPts val="1800"/>
              <a:buFont typeface="Arial"/>
              <a:buNone/>
            </a:pPr>
            <a:r>
              <a:rPr lang="en"/>
              <a:t>The build of static analyzers should also be green.</a:t>
            </a:r>
            <a:endParaRPr/>
          </a:p>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82" name="Shape 182"/>
        <p:cNvGrpSpPr/>
        <p:nvPr/>
      </p:nvGrpSpPr>
      <p:grpSpPr>
        <a:xfrm>
          <a:off x="0" y="0"/>
          <a:ext cx="0" cy="0"/>
          <a:chOff x="0" y="0"/>
          <a:chExt cx="0" cy="0"/>
        </a:xfrm>
      </p:grpSpPr>
      <p:sp>
        <p:nvSpPr>
          <p:cNvPr id="183" name="Google Shape;183;p34"/>
          <p:cNvSpPr txBox="1"/>
          <p:nvPr/>
        </p:nvSpPr>
        <p:spPr>
          <a:xfrm>
            <a:off x="276225" y="285750"/>
            <a:ext cx="7153200" cy="19053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en" sz="4800">
                <a:solidFill>
                  <a:schemeClr val="lt1"/>
                </a:solidFill>
                <a:latin typeface="Inter"/>
                <a:ea typeface="Inter"/>
                <a:cs typeface="Inter"/>
                <a:sym typeface="Inter"/>
              </a:rPr>
              <a:t>Thanks!</a:t>
            </a:r>
            <a:endParaRPr sz="4800">
              <a:solidFill>
                <a:srgbClr val="FFFFFF"/>
              </a:solidFill>
              <a:latin typeface="Inter"/>
              <a:ea typeface="Inter"/>
              <a:cs typeface="Inter"/>
              <a:sym typeface="Inter"/>
            </a:endParaRPr>
          </a:p>
        </p:txBody>
      </p:sp>
      <p:sp>
        <p:nvSpPr>
          <p:cNvPr id="184" name="Google Shape;184;p34">
            <a:hlinkClick r:id="rId3"/>
          </p:cNvPr>
          <p:cNvSpPr txBox="1"/>
          <p:nvPr/>
        </p:nvSpPr>
        <p:spPr>
          <a:xfrm>
            <a:off x="238875" y="4469150"/>
            <a:ext cx="21666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@kotlin</a:t>
            </a:r>
            <a:endParaRPr sz="1700">
              <a:solidFill>
                <a:srgbClr val="FFFFFF"/>
              </a:solidFill>
              <a:latin typeface="Inter"/>
              <a:ea typeface="Inter"/>
              <a:cs typeface="Inter"/>
              <a:sym typeface="Inter"/>
            </a:endParaRPr>
          </a:p>
        </p:txBody>
      </p:sp>
      <p:sp>
        <p:nvSpPr>
          <p:cNvPr id="185" name="Google Shape;185;p34"/>
          <p:cNvSpPr txBox="1"/>
          <p:nvPr/>
        </p:nvSpPr>
        <p:spPr>
          <a:xfrm>
            <a:off x="1079350" y="4469150"/>
            <a:ext cx="3967800" cy="451200"/>
          </a:xfrm>
          <a:prstGeom prst="rect">
            <a:avLst/>
          </a:prstGeom>
          <a:noFill/>
          <a:ln>
            <a:noFill/>
          </a:ln>
        </p:spPr>
        <p:txBody>
          <a:bodyPr anchorCtr="0" anchor="b" bIns="91425" lIns="91425" spcFirstLastPara="1" rIns="91425" wrap="square" tIns="91425">
            <a:noAutofit/>
          </a:bodyPr>
          <a:lstStyle/>
          <a:p>
            <a:pPr indent="0" lvl="0" marL="0" rtl="0" algn="l">
              <a:lnSpc>
                <a:spcPct val="105000"/>
              </a:lnSpc>
              <a:spcBef>
                <a:spcPts val="0"/>
              </a:spcBef>
              <a:spcAft>
                <a:spcPts val="0"/>
              </a:spcAft>
              <a:buNone/>
            </a:pPr>
            <a:r>
              <a:rPr lang="en" sz="1700">
                <a:solidFill>
                  <a:srgbClr val="FFFFFF"/>
                </a:solidFill>
                <a:latin typeface="Inter"/>
                <a:ea typeface="Inter"/>
                <a:cs typeface="Inter"/>
                <a:sym typeface="Inter"/>
              </a:rPr>
              <a:t>|  Developed by JetBrains </a:t>
            </a:r>
            <a:endParaRPr sz="1700">
              <a:solidFill>
                <a:srgbClr val="FFFFFF"/>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a:t>
            </a:r>
            <a:endParaRPr/>
          </a:p>
        </p:txBody>
      </p:sp>
      <p:grpSp>
        <p:nvGrpSpPr>
          <p:cNvPr id="61" name="Google Shape;61;p14"/>
          <p:cNvGrpSpPr/>
          <p:nvPr/>
        </p:nvGrpSpPr>
        <p:grpSpPr>
          <a:xfrm>
            <a:off x="5787647" y="686582"/>
            <a:ext cx="2453963" cy="3840392"/>
            <a:chOff x="0" y="0"/>
            <a:chExt cx="6543900" cy="10241044"/>
          </a:xfrm>
        </p:grpSpPr>
        <p:pic>
          <p:nvPicPr>
            <p:cNvPr descr="Image" id="62" name="Google Shape;62;p14"/>
            <p:cNvPicPr preferRelativeResize="0"/>
            <p:nvPr/>
          </p:nvPicPr>
          <p:blipFill rotWithShape="1">
            <a:blip r:embed="rId3">
              <a:alphaModFix/>
            </a:blip>
            <a:srcRect b="0" l="0" r="0" t="0"/>
            <a:stretch/>
          </p:blipFill>
          <p:spPr>
            <a:xfrm>
              <a:off x="0" y="0"/>
              <a:ext cx="6543831" cy="9815747"/>
            </a:xfrm>
            <a:prstGeom prst="rect">
              <a:avLst/>
            </a:prstGeom>
            <a:noFill/>
            <a:ln>
              <a:noFill/>
            </a:ln>
          </p:spPr>
        </p:pic>
        <p:sp>
          <p:nvSpPr>
            <p:cNvPr id="63" name="Google Shape;63;p14"/>
            <p:cNvSpPr/>
            <p:nvPr/>
          </p:nvSpPr>
          <p:spPr>
            <a:xfrm>
              <a:off x="0" y="9917344"/>
              <a:ext cx="6543900" cy="323700"/>
            </a:xfrm>
            <a:prstGeom prst="roundRect">
              <a:avLst>
                <a:gd fmla="val 0" name="adj"/>
              </a:avLst>
            </a:prstGeom>
            <a:solidFill>
              <a:srgbClr val="000000">
                <a:alpha val="0"/>
              </a:srgbClr>
            </a:solidFill>
            <a:ln>
              <a:noFill/>
            </a:ln>
          </p:spPr>
          <p:txBody>
            <a:bodyPr anchorCtr="0" anchor="t" bIns="19050" lIns="19050" spcFirstLastPara="1" rIns="19050" wrap="square" tIns="19050">
              <a:noAutofit/>
            </a:bodyPr>
            <a:lstStyle/>
            <a:p>
              <a:pPr indent="0" lvl="0" marL="0" marR="0" rtl="0" algn="ctr">
                <a:lnSpc>
                  <a:spcPct val="100000"/>
                </a:lnSpc>
                <a:spcBef>
                  <a:spcPts val="0"/>
                </a:spcBef>
                <a:spcAft>
                  <a:spcPts val="0"/>
                </a:spcAft>
                <a:buClr>
                  <a:srgbClr val="A7A7A7"/>
                </a:buClr>
                <a:buSzPts val="600"/>
                <a:buFont typeface="Arial"/>
                <a:buNone/>
              </a:pPr>
              <a:r>
                <a:rPr i="0" lang="en" sz="800" u="none" cap="none" strike="noStrike">
                  <a:solidFill>
                    <a:schemeClr val="dk1"/>
                  </a:solidFill>
                  <a:latin typeface="Open Sans"/>
                  <a:ea typeface="Open Sans"/>
                  <a:cs typeface="Open Sans"/>
                  <a:sym typeface="Open Sans"/>
                </a:rPr>
                <a:t>Ariane 5</a:t>
              </a:r>
              <a:endParaRPr i="0" sz="800" u="none" cap="none" strike="noStrike">
                <a:solidFill>
                  <a:schemeClr val="dk1"/>
                </a:solidFill>
                <a:latin typeface="Open Sans"/>
                <a:ea typeface="Open Sans"/>
                <a:cs typeface="Open Sans"/>
                <a:sym typeface="Open Sans"/>
              </a:endParaRPr>
            </a:p>
          </p:txBody>
        </p:sp>
      </p:grpSp>
      <p:sp>
        <p:nvSpPr>
          <p:cNvPr id="64" name="Google Shape;64;p14"/>
          <p:cNvSpPr txBox="1"/>
          <p:nvPr>
            <p:ph idx="1" type="body"/>
          </p:nvPr>
        </p:nvSpPr>
        <p:spPr>
          <a:xfrm>
            <a:off x="292603" y="1335025"/>
            <a:ext cx="5168700" cy="2615400"/>
          </a:xfrm>
          <a:prstGeom prst="rect">
            <a:avLst/>
          </a:prstGeom>
        </p:spPr>
        <p:txBody>
          <a:bodyPr anchorCtr="0" anchor="t" bIns="0" lIns="0" spcFirstLastPara="1" rIns="0" wrap="square" tIns="73150">
            <a:noAutofit/>
          </a:bodyPr>
          <a:lstStyle/>
          <a:p>
            <a:pPr indent="0" lvl="0" marL="0" rtl="0" algn="l">
              <a:lnSpc>
                <a:spcPct val="115000"/>
              </a:lnSpc>
              <a:spcBef>
                <a:spcPts val="0"/>
              </a:spcBef>
              <a:spcAft>
                <a:spcPts val="0"/>
              </a:spcAft>
              <a:buNone/>
            </a:pPr>
            <a:r>
              <a:rPr lang="en"/>
              <a:t>However, </a:t>
            </a:r>
            <a:r>
              <a:rPr lang="en"/>
              <a:t>everything </a:t>
            </a:r>
            <a:r>
              <a:rPr lang="en"/>
              <a:t>is relative:</a:t>
            </a:r>
            <a:endParaRPr/>
          </a:p>
          <a:p>
            <a:pPr indent="-317500" lvl="0" marL="457200" rtl="0" algn="l">
              <a:lnSpc>
                <a:spcPct val="115000"/>
              </a:lnSpc>
              <a:spcBef>
                <a:spcPts val="1000"/>
              </a:spcBef>
              <a:spcAft>
                <a:spcPts val="0"/>
              </a:spcAft>
              <a:buSzPts val="1400"/>
              <a:buChar char="●"/>
            </a:pPr>
            <a:r>
              <a:rPr lang="en"/>
              <a:t>A bug in a website might not really hurt anybody</a:t>
            </a:r>
            <a:endParaRPr/>
          </a:p>
          <a:p>
            <a:pPr indent="-317500" lvl="0" marL="457200" rtl="0" algn="l">
              <a:lnSpc>
                <a:spcPct val="115000"/>
              </a:lnSpc>
              <a:spcBef>
                <a:spcPts val="1000"/>
              </a:spcBef>
              <a:spcAft>
                <a:spcPts val="0"/>
              </a:spcAft>
              <a:buSzPts val="1400"/>
              <a:buChar char="●"/>
            </a:pPr>
            <a:r>
              <a:rPr lang="en"/>
              <a:t>A bug in rocket launch calculations can result in terrible consequences and expenses (</a:t>
            </a:r>
            <a:r>
              <a:rPr lang="en" u="sng">
                <a:solidFill>
                  <a:schemeClr val="hlink"/>
                </a:solidFill>
                <a:hlinkClick r:id="rId4"/>
              </a:rPr>
              <a:t>Ariane 5</a:t>
            </a:r>
            <a:r>
              <a:rPr lang="en"/>
              <a:t>)</a:t>
            </a:r>
            <a:endParaRPr/>
          </a:p>
          <a:p>
            <a:pPr indent="-317500" lvl="0" marL="457200" rtl="0" algn="l">
              <a:lnSpc>
                <a:spcPct val="115000"/>
              </a:lnSpc>
              <a:spcBef>
                <a:spcPts val="1000"/>
              </a:spcBef>
              <a:spcAft>
                <a:spcPts val="1000"/>
              </a:spcAft>
              <a:buSzPts val="1400"/>
              <a:buChar char="●"/>
            </a:pPr>
            <a:r>
              <a:rPr lang="en"/>
              <a:t>A bug in a radiation-treatment device </a:t>
            </a:r>
            <a:r>
              <a:rPr lang="en"/>
              <a:t>can </a:t>
            </a:r>
            <a:r>
              <a:rPr lang="en"/>
              <a:t>lead to deaths (</a:t>
            </a:r>
            <a:r>
              <a:rPr lang="en" u="sng">
                <a:solidFill>
                  <a:schemeClr val="accent3"/>
                </a:solidFill>
                <a:hlinkClick r:id="rId5">
                  <a:extLst>
                    <a:ext uri="{A12FA001-AC4F-418D-AE19-62706E023703}">
                      <ahyp:hlinkClr val="tx"/>
                    </a:ext>
                  </a:extLst>
                </a:hlinkClick>
              </a:rPr>
              <a:t>Therac-25</a:t>
            </a:r>
            <a:r>
              <a:rPr lang="en"/>
              <a: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history</a:t>
            </a:r>
            <a:endParaRPr/>
          </a:p>
        </p:txBody>
      </p:sp>
      <p:sp>
        <p:nvSpPr>
          <p:cNvPr id="70" name="Google Shape;70;p15"/>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17500" lvl="0" marL="457200" rtl="0" algn="l">
              <a:lnSpc>
                <a:spcPct val="115000"/>
              </a:lnSpc>
              <a:spcBef>
                <a:spcPts val="0"/>
              </a:spcBef>
              <a:spcAft>
                <a:spcPts val="0"/>
              </a:spcAft>
              <a:buSzPts val="1400"/>
              <a:buChar char="●"/>
            </a:pPr>
            <a:r>
              <a:rPr lang="en"/>
              <a:t>60s: Do e</a:t>
            </a:r>
            <a:r>
              <a:rPr lang="en"/>
              <a:t>xhaustive</a:t>
            </a:r>
            <a:r>
              <a:rPr lang="en"/>
              <a:t> </a:t>
            </a:r>
            <a:r>
              <a:rPr lang="en"/>
              <a:t>testing.</a:t>
            </a:r>
            <a:endParaRPr/>
          </a:p>
          <a:p>
            <a:pPr indent="-317500" lvl="0" marL="457200" rtl="0" algn="l">
              <a:lnSpc>
                <a:spcPct val="115000"/>
              </a:lnSpc>
              <a:spcBef>
                <a:spcPts val="1000"/>
              </a:spcBef>
              <a:spcAft>
                <a:spcPts val="0"/>
              </a:spcAft>
              <a:buSzPts val="1400"/>
              <a:buChar char="●"/>
            </a:pPr>
            <a:r>
              <a:rPr lang="en"/>
              <a:t>Early 70s: Show that the program works correctly.</a:t>
            </a:r>
            <a:endParaRPr/>
          </a:p>
          <a:p>
            <a:pPr indent="-317500" lvl="0" marL="457200" rtl="0" algn="l">
              <a:lnSpc>
                <a:spcPct val="115000"/>
              </a:lnSpc>
              <a:spcBef>
                <a:spcPts val="1000"/>
              </a:spcBef>
              <a:spcAft>
                <a:spcPts val="0"/>
              </a:spcAft>
              <a:buSzPts val="1400"/>
              <a:buChar char="●"/>
            </a:pPr>
            <a:r>
              <a:rPr lang="en"/>
              <a:t>Late</a:t>
            </a:r>
            <a:r>
              <a:rPr lang="en"/>
              <a:t> 70s: Show that the program does not work correctly.</a:t>
            </a:r>
            <a:endParaRPr/>
          </a:p>
          <a:p>
            <a:pPr indent="-317500" lvl="0" marL="457200" rtl="0" algn="l">
              <a:lnSpc>
                <a:spcPct val="115000"/>
              </a:lnSpc>
              <a:spcBef>
                <a:spcPts val="1000"/>
              </a:spcBef>
              <a:spcAft>
                <a:spcPts val="1000"/>
              </a:spcAft>
              <a:buSzPts val="1400"/>
              <a:buChar char="●"/>
            </a:pPr>
            <a:r>
              <a:rPr lang="en"/>
              <a:t>80s: Prevent defects throughout development.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goals</a:t>
            </a:r>
            <a:endParaRPr/>
          </a:p>
        </p:txBody>
      </p:sp>
      <p:sp>
        <p:nvSpPr>
          <p:cNvPr id="76" name="Google Shape;76;p16"/>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17500" lvl="0" marL="457200" rtl="0" algn="l">
              <a:lnSpc>
                <a:spcPct val="115000"/>
              </a:lnSpc>
              <a:spcBef>
                <a:spcPts val="0"/>
              </a:spcBef>
              <a:spcAft>
                <a:spcPts val="0"/>
              </a:spcAft>
              <a:buSzPts val="1400"/>
              <a:buChar char="●"/>
            </a:pPr>
            <a:r>
              <a:rPr lang="en"/>
              <a:t>Correct behavior of the product in all conditions.</a:t>
            </a:r>
            <a:endParaRPr/>
          </a:p>
          <a:p>
            <a:pPr indent="-317500" lvl="0" marL="457200" rtl="0" algn="l">
              <a:lnSpc>
                <a:spcPct val="115000"/>
              </a:lnSpc>
              <a:spcBef>
                <a:spcPts val="1000"/>
              </a:spcBef>
              <a:spcAft>
                <a:spcPts val="0"/>
              </a:spcAft>
              <a:buSzPts val="1400"/>
              <a:buChar char="●"/>
            </a:pPr>
            <a:r>
              <a:rPr lang="en"/>
              <a:t>Compliance with the </a:t>
            </a:r>
            <a:r>
              <a:rPr lang="en"/>
              <a:t>requirements</a:t>
            </a:r>
            <a:r>
              <a:rPr lang="en"/>
              <a:t>.</a:t>
            </a:r>
            <a:endParaRPr/>
          </a:p>
          <a:p>
            <a:pPr indent="-317500" lvl="0" marL="457200" rtl="0" algn="l">
              <a:lnSpc>
                <a:spcPct val="115000"/>
              </a:lnSpc>
              <a:spcBef>
                <a:spcPts val="1000"/>
              </a:spcBef>
              <a:spcAft>
                <a:spcPts val="0"/>
              </a:spcAft>
              <a:buSzPts val="1400"/>
              <a:buChar char="●"/>
            </a:pPr>
            <a:r>
              <a:rPr lang="en"/>
              <a:t>Information about the current state of the product.</a:t>
            </a:r>
            <a:endParaRPr/>
          </a:p>
          <a:p>
            <a:pPr indent="-317500" lvl="0" marL="457200" rtl="0" algn="l">
              <a:lnSpc>
                <a:spcPct val="115000"/>
              </a:lnSpc>
              <a:spcBef>
                <a:spcPts val="1000"/>
              </a:spcBef>
              <a:spcAft>
                <a:spcPts val="0"/>
              </a:spcAft>
              <a:buSzPts val="1400"/>
              <a:buChar char="●"/>
            </a:pPr>
            <a:r>
              <a:rPr lang="en"/>
              <a:t>Error </a:t>
            </a:r>
            <a:r>
              <a:rPr lang="en"/>
              <a:t>prevention and detection</a:t>
            </a:r>
            <a:r>
              <a:rPr lang="en"/>
              <a:t>.</a:t>
            </a:r>
            <a:endParaRPr/>
          </a:p>
          <a:p>
            <a:pPr indent="-317500" lvl="0" marL="457200" rtl="0" algn="l">
              <a:lnSpc>
                <a:spcPct val="115000"/>
              </a:lnSpc>
              <a:spcBef>
                <a:spcPts val="1000"/>
              </a:spcBef>
              <a:spcAft>
                <a:spcPts val="1000"/>
              </a:spcAft>
              <a:buSzPts val="1400"/>
              <a:buChar char="●"/>
            </a:pPr>
            <a:r>
              <a:rPr lang="en"/>
              <a:t>Development cost reduction.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a:t>
            </a:r>
            <a:r>
              <a:rPr lang="en"/>
              <a:t>principles</a:t>
            </a:r>
            <a:endParaRPr/>
          </a:p>
        </p:txBody>
      </p:sp>
      <p:sp>
        <p:nvSpPr>
          <p:cNvPr id="82" name="Google Shape;82;p17"/>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17500" lvl="0" marL="457200" rtl="0" algn="l">
              <a:lnSpc>
                <a:spcPct val="115000"/>
              </a:lnSpc>
              <a:spcBef>
                <a:spcPts val="0"/>
              </a:spcBef>
              <a:spcAft>
                <a:spcPts val="0"/>
              </a:spcAft>
              <a:buSzPts val="1400"/>
              <a:buChar char="●"/>
            </a:pPr>
            <a:r>
              <a:rPr lang="en"/>
              <a:t>Testing demonstrates the presence of defects, but it does not prove their absence.</a:t>
            </a:r>
            <a:endParaRPr/>
          </a:p>
          <a:p>
            <a:pPr indent="-317500" lvl="0" marL="457200" rtl="0" algn="l">
              <a:lnSpc>
                <a:spcPct val="115000"/>
              </a:lnSpc>
              <a:spcBef>
                <a:spcPts val="1000"/>
              </a:spcBef>
              <a:spcAft>
                <a:spcPts val="0"/>
              </a:spcAft>
              <a:buSzPts val="1400"/>
              <a:buChar char="●"/>
            </a:pPr>
            <a:r>
              <a:rPr lang="en"/>
              <a:t>The earlier the better.</a:t>
            </a:r>
            <a:endParaRPr/>
          </a:p>
          <a:p>
            <a:pPr indent="-317500" lvl="0" marL="457200" rtl="0" algn="l">
              <a:lnSpc>
                <a:spcPct val="115000"/>
              </a:lnSpc>
              <a:spcBef>
                <a:spcPts val="1000"/>
              </a:spcBef>
              <a:spcAft>
                <a:spcPts val="0"/>
              </a:spcAft>
              <a:buSzPts val="1400"/>
              <a:buChar char="●"/>
            </a:pPr>
            <a:r>
              <a:rPr lang="en"/>
              <a:t>The absence of bugs is not an absolute goal.</a:t>
            </a:r>
            <a:endParaRPr/>
          </a:p>
          <a:p>
            <a:pPr indent="-317500" lvl="0" marL="457200" rtl="0" algn="l">
              <a:lnSpc>
                <a:spcPct val="115000"/>
              </a:lnSpc>
              <a:spcBef>
                <a:spcPts val="1000"/>
              </a:spcBef>
              <a:spcAft>
                <a:spcPts val="1000"/>
              </a:spcAft>
              <a:buSzPts val="1400"/>
              <a:buChar char="●"/>
            </a:pPr>
            <a:r>
              <a:rPr lang="en"/>
              <a:t>Many more.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
        <p:nvSpPr>
          <p:cNvPr id="88" name="Google Shape;88;p18"/>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spcBef>
                <a:spcPts val="0"/>
              </a:spcBef>
              <a:spcAft>
                <a:spcPts val="1000"/>
              </a:spcAft>
              <a:buSzPts val="1600"/>
              <a:buChar char="●"/>
            </a:pPr>
            <a:r>
              <a:rPr lang="en" sz="1600"/>
              <a:t>Functional – Checking the behavior given in the specifications.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Functional – Checking the behavior given in the specifications.</a:t>
            </a:r>
            <a:endParaRPr sz="1600"/>
          </a:p>
          <a:p>
            <a:pPr indent="-330200" lvl="0" marL="457200" rtl="0" algn="l">
              <a:lnSpc>
                <a:spcPct val="115000"/>
              </a:lnSpc>
              <a:spcBef>
                <a:spcPts val="1000"/>
              </a:spcBef>
              <a:spcAft>
                <a:spcPts val="1000"/>
              </a:spcAft>
              <a:buSzPts val="1600"/>
              <a:buChar char="●"/>
            </a:pPr>
            <a:r>
              <a:rPr lang="en" sz="1600"/>
              <a:t>Load – S</a:t>
            </a:r>
            <a:r>
              <a:rPr lang="en" sz="1600"/>
              <a:t>imulating </a:t>
            </a:r>
            <a:r>
              <a:rPr lang="en" sz="1600"/>
              <a:t>a real load (for example, a certain number of users on the server).</a:t>
            </a:r>
            <a:endParaRPr/>
          </a:p>
        </p:txBody>
      </p:sp>
      <p:sp>
        <p:nvSpPr>
          <p:cNvPr id="94" name="Google Shape;94;p19"/>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idx="1" type="body"/>
          </p:nvPr>
        </p:nvSpPr>
        <p:spPr>
          <a:xfrm>
            <a:off x="292608" y="1335024"/>
            <a:ext cx="8419800" cy="2615400"/>
          </a:xfrm>
          <a:prstGeom prst="rect">
            <a:avLst/>
          </a:prstGeom>
        </p:spPr>
        <p:txBody>
          <a:bodyPr anchorCtr="0" anchor="t" bIns="0" lIns="0" spcFirstLastPara="1" rIns="0" wrap="square" tIns="73150">
            <a:noAutofit/>
          </a:bodyPr>
          <a:lstStyle/>
          <a:p>
            <a:pPr indent="-330200" lvl="0" marL="457200" rtl="0" algn="l">
              <a:lnSpc>
                <a:spcPct val="115000"/>
              </a:lnSpc>
              <a:spcBef>
                <a:spcPts val="0"/>
              </a:spcBef>
              <a:spcAft>
                <a:spcPts val="0"/>
              </a:spcAft>
              <a:buSzPts val="1600"/>
              <a:buChar char="●"/>
            </a:pPr>
            <a:r>
              <a:rPr lang="en" sz="1600"/>
              <a:t>Functional – Checking the behavior given in the specifications.</a:t>
            </a:r>
            <a:endParaRPr sz="1600"/>
          </a:p>
          <a:p>
            <a:pPr indent="-330200" lvl="0" marL="457200" rtl="0" algn="l">
              <a:lnSpc>
                <a:spcPct val="115000"/>
              </a:lnSpc>
              <a:spcBef>
                <a:spcPts val="1000"/>
              </a:spcBef>
              <a:spcAft>
                <a:spcPts val="0"/>
              </a:spcAft>
              <a:buSzPts val="1600"/>
              <a:buChar char="●"/>
            </a:pPr>
            <a:r>
              <a:rPr lang="en" sz="1600"/>
              <a:t>Load – Simulating a real load.</a:t>
            </a:r>
            <a:endParaRPr sz="1600"/>
          </a:p>
          <a:p>
            <a:pPr indent="-330200" lvl="0" marL="457200" rtl="0" algn="l">
              <a:lnSpc>
                <a:spcPct val="115000"/>
              </a:lnSpc>
              <a:spcBef>
                <a:spcPts val="1000"/>
              </a:spcBef>
              <a:spcAft>
                <a:spcPts val="1000"/>
              </a:spcAft>
              <a:buSzPts val="1600"/>
              <a:buChar char="●"/>
            </a:pPr>
            <a:r>
              <a:rPr lang="en" sz="1600"/>
              <a:t>Stress – Checking the system’s operation under abnormal conditions (for example, a power outage or a huge number of operations per second).</a:t>
            </a:r>
            <a:endParaRPr/>
          </a:p>
        </p:txBody>
      </p:sp>
      <p:sp>
        <p:nvSpPr>
          <p:cNvPr id="100" name="Google Shape;100;p20"/>
          <p:cNvSpPr txBox="1"/>
          <p:nvPr>
            <p:ph type="title"/>
          </p:nvPr>
        </p:nvSpPr>
        <p:spPr>
          <a:xfrm>
            <a:off x="292608" y="292608"/>
            <a:ext cx="8503800" cy="4572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0"/>
              </a:spcAft>
              <a:buSzPts val="2800"/>
              <a:buNone/>
            </a:pPr>
            <a:r>
              <a:rPr lang="en"/>
              <a:t>Testing: types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andard White Theme">
  <a:themeElements>
    <a:clrScheme name="Simple Light">
      <a:dk1>
        <a:srgbClr val="000000"/>
      </a:dk1>
      <a:lt1>
        <a:srgbClr val="FFFFFF"/>
      </a:lt1>
      <a:dk2>
        <a:srgbClr val="27282C"/>
      </a:dk2>
      <a:lt2>
        <a:srgbClr val="000000"/>
      </a:lt2>
      <a:accent1>
        <a:srgbClr val="28B8A0"/>
      </a:accent1>
      <a:accent2>
        <a:srgbClr val="FC801D"/>
      </a:accent2>
      <a:accent3>
        <a:srgbClr val="FF318C"/>
      </a:accent3>
      <a:accent4>
        <a:srgbClr val="6B57FF"/>
      </a:accent4>
      <a:accent5>
        <a:srgbClr val="087CFA"/>
      </a:accent5>
      <a:accent6>
        <a:srgbClr val="000000"/>
      </a:accent6>
      <a:hlink>
        <a:srgbClr val="FF31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